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56" r:id="rId5"/>
    <p:sldId id="261" r:id="rId6"/>
    <p:sldId id="262" r:id="rId7"/>
    <p:sldId id="275" r:id="rId8"/>
    <p:sldId id="263" r:id="rId9"/>
    <p:sldId id="276" r:id="rId10"/>
    <p:sldId id="277" r:id="rId11"/>
    <p:sldId id="267" r:id="rId12"/>
    <p:sldId id="264" r:id="rId13"/>
    <p:sldId id="266" r:id="rId14"/>
    <p:sldId id="278" r:id="rId15"/>
    <p:sldId id="283" r:id="rId16"/>
    <p:sldId id="281" r:id="rId17"/>
    <p:sldId id="280" r:id="rId18"/>
    <p:sldId id="270" r:id="rId19"/>
    <p:sldId id="271" r:id="rId20"/>
    <p:sldId id="272" r:id="rId21"/>
    <p:sldId id="273" r:id="rId22"/>
    <p:sldId id="274" r:id="rId23"/>
    <p:sldId id="269" r:id="rId24"/>
    <p:sldId id="268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771690-B826-48F1-AC57-48CAE14CF0BC}" type="doc">
      <dgm:prSet loTypeId="urn:microsoft.com/office/officeart/2005/8/layout/hierarchy3" loCatId="relationship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A04C6396-AC32-4AFA-85D4-718C6B9869D2}">
      <dgm:prSet phldrT="[Tekst]" custT="1"/>
      <dgm:spPr/>
      <dgm:t>
        <a:bodyPr/>
        <a:lstStyle/>
        <a:p>
          <a:r>
            <a:rPr lang="pl-PL" sz="2400" dirty="0" smtClean="0"/>
            <a:t>AKTY PRAWNE            W DZIEDZINIE OCHRONY ŚRODOWISKA NATURALNEGO</a:t>
          </a:r>
          <a:endParaRPr lang="pl-PL" sz="2400" dirty="0"/>
        </a:p>
      </dgm:t>
    </dgm:pt>
    <dgm:pt modelId="{EBE5DB70-7220-4AD9-A95C-E2B4FB0C58DA}" type="parTrans" cxnId="{0BAE579E-D738-4BFE-BD0E-4C62B05436A0}">
      <dgm:prSet/>
      <dgm:spPr/>
      <dgm:t>
        <a:bodyPr/>
        <a:lstStyle/>
        <a:p>
          <a:endParaRPr lang="pl-PL"/>
        </a:p>
      </dgm:t>
    </dgm:pt>
    <dgm:pt modelId="{DEA9F35F-7D92-44AB-88AF-49239CAC548D}" type="sibTrans" cxnId="{0BAE579E-D738-4BFE-BD0E-4C62B05436A0}">
      <dgm:prSet/>
      <dgm:spPr/>
      <dgm:t>
        <a:bodyPr/>
        <a:lstStyle/>
        <a:p>
          <a:endParaRPr lang="pl-PL"/>
        </a:p>
      </dgm:t>
    </dgm:pt>
    <dgm:pt modelId="{46C23C2C-D5E6-4683-A43B-F9BDE2FAED37}">
      <dgm:prSet phldrT="[Tekst]" custT="1"/>
      <dgm:spPr/>
      <dgm:t>
        <a:bodyPr/>
        <a:lstStyle/>
        <a:p>
          <a:r>
            <a:rPr lang="pl-PL" sz="1600" dirty="0" smtClean="0"/>
            <a:t>Określają </a:t>
          </a:r>
          <a:r>
            <a:rPr lang="pl-PL" sz="1600" b="1" dirty="0" smtClean="0"/>
            <a:t>granice</a:t>
          </a:r>
          <a:r>
            <a:rPr lang="pl-PL" sz="1600" dirty="0" smtClean="0"/>
            <a:t> zanieczyszczeń wody i gleby, stopień emisji toksycznych gazów do atmosfery itp.</a:t>
          </a:r>
          <a:endParaRPr lang="pl-PL" sz="1600" dirty="0"/>
        </a:p>
      </dgm:t>
    </dgm:pt>
    <dgm:pt modelId="{47FA7C85-332C-414F-BDA1-0344CDF36AC4}" type="parTrans" cxnId="{0E5FD743-03CB-4D64-9AA7-399A9928EFE7}">
      <dgm:prSet/>
      <dgm:spPr/>
      <dgm:t>
        <a:bodyPr/>
        <a:lstStyle/>
        <a:p>
          <a:endParaRPr lang="pl-PL"/>
        </a:p>
      </dgm:t>
    </dgm:pt>
    <dgm:pt modelId="{6AC8D555-6F59-4452-94D8-F6E7E5D34E03}" type="sibTrans" cxnId="{0E5FD743-03CB-4D64-9AA7-399A9928EFE7}">
      <dgm:prSet/>
      <dgm:spPr/>
      <dgm:t>
        <a:bodyPr/>
        <a:lstStyle/>
        <a:p>
          <a:endParaRPr lang="pl-PL"/>
        </a:p>
      </dgm:t>
    </dgm:pt>
    <dgm:pt modelId="{F0433399-A825-438F-ACC8-BE2570E23B1E}">
      <dgm:prSet phldrT="[Tekst]" custT="1"/>
      <dgm:spPr/>
      <dgm:t>
        <a:bodyPr/>
        <a:lstStyle/>
        <a:p>
          <a:r>
            <a:rPr lang="pl-PL" sz="2400" dirty="0" smtClean="0"/>
            <a:t>NORMY W DZIEDZINIE OCHRONY ŚRODOWISKA NATURALNEGO </a:t>
          </a:r>
          <a:endParaRPr lang="pl-PL" sz="2400" dirty="0"/>
        </a:p>
      </dgm:t>
    </dgm:pt>
    <dgm:pt modelId="{38535366-85AE-4FB5-85A4-A0A74976C566}" type="parTrans" cxnId="{32475123-BCE4-4AC2-8829-6A4D92ECEBC6}">
      <dgm:prSet/>
      <dgm:spPr/>
      <dgm:t>
        <a:bodyPr/>
        <a:lstStyle/>
        <a:p>
          <a:endParaRPr lang="pl-PL"/>
        </a:p>
      </dgm:t>
    </dgm:pt>
    <dgm:pt modelId="{663820A0-671B-496D-B646-35140061D29F}" type="sibTrans" cxnId="{32475123-BCE4-4AC2-8829-6A4D92ECEBC6}">
      <dgm:prSet/>
      <dgm:spPr/>
      <dgm:t>
        <a:bodyPr/>
        <a:lstStyle/>
        <a:p>
          <a:endParaRPr lang="pl-PL"/>
        </a:p>
      </dgm:t>
    </dgm:pt>
    <dgm:pt modelId="{674D43A5-CC0D-4FAB-9B1D-8386ABCFD9D9}">
      <dgm:prSet phldrT="[Tekst]" custT="1"/>
      <dgm:spPr/>
      <dgm:t>
        <a:bodyPr/>
        <a:lstStyle/>
        <a:p>
          <a:r>
            <a:rPr lang="pl-PL" sz="1600" dirty="0" smtClean="0"/>
            <a:t>Określają </a:t>
          </a:r>
          <a:r>
            <a:rPr lang="pl-PL" sz="1600" b="1" dirty="0" smtClean="0"/>
            <a:t>metody</a:t>
          </a:r>
          <a:r>
            <a:rPr lang="pl-PL" sz="1600" dirty="0" smtClean="0"/>
            <a:t>, jakimi powinno się badać zawartość skażeń w przyrodzie.</a:t>
          </a:r>
          <a:endParaRPr lang="pl-PL" sz="1600" dirty="0"/>
        </a:p>
      </dgm:t>
    </dgm:pt>
    <dgm:pt modelId="{F7257C2F-8FE0-4531-A846-751F5D9C7158}" type="parTrans" cxnId="{EE0D5D28-8ADA-4C9C-BCC6-E7D7741D1FFD}">
      <dgm:prSet/>
      <dgm:spPr/>
      <dgm:t>
        <a:bodyPr/>
        <a:lstStyle/>
        <a:p>
          <a:endParaRPr lang="pl-PL"/>
        </a:p>
      </dgm:t>
    </dgm:pt>
    <dgm:pt modelId="{D831F001-709E-49FE-A6B2-5CC60336A948}" type="sibTrans" cxnId="{EE0D5D28-8ADA-4C9C-BCC6-E7D7741D1FFD}">
      <dgm:prSet/>
      <dgm:spPr/>
      <dgm:t>
        <a:bodyPr/>
        <a:lstStyle/>
        <a:p>
          <a:endParaRPr lang="pl-PL"/>
        </a:p>
      </dgm:t>
    </dgm:pt>
    <dgm:pt modelId="{01AB4DF3-EBB0-48EA-B9CC-0ED2D7F1BB23}" type="pres">
      <dgm:prSet presAssocID="{F8771690-B826-48F1-AC57-48CAE14CF0B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FE3E8C33-438A-43C1-9BA1-17D61CC321DE}" type="pres">
      <dgm:prSet presAssocID="{A04C6396-AC32-4AFA-85D4-718C6B9869D2}" presName="root" presStyleCnt="0"/>
      <dgm:spPr/>
    </dgm:pt>
    <dgm:pt modelId="{D6843963-C92B-462E-829A-AD891582F7C5}" type="pres">
      <dgm:prSet presAssocID="{A04C6396-AC32-4AFA-85D4-718C6B9869D2}" presName="rootComposite" presStyleCnt="0"/>
      <dgm:spPr/>
    </dgm:pt>
    <dgm:pt modelId="{553EF124-B06E-4882-ADE6-5E500118BDAC}" type="pres">
      <dgm:prSet presAssocID="{A04C6396-AC32-4AFA-85D4-718C6B9869D2}" presName="rootText" presStyleLbl="node1" presStyleIdx="0" presStyleCnt="2"/>
      <dgm:spPr/>
      <dgm:t>
        <a:bodyPr/>
        <a:lstStyle/>
        <a:p>
          <a:endParaRPr lang="pl-PL"/>
        </a:p>
      </dgm:t>
    </dgm:pt>
    <dgm:pt modelId="{08959A61-48F4-4264-9134-FF97BDF82BE9}" type="pres">
      <dgm:prSet presAssocID="{A04C6396-AC32-4AFA-85D4-718C6B9869D2}" presName="rootConnector" presStyleLbl="node1" presStyleIdx="0" presStyleCnt="2"/>
      <dgm:spPr/>
      <dgm:t>
        <a:bodyPr/>
        <a:lstStyle/>
        <a:p>
          <a:endParaRPr lang="pl-PL"/>
        </a:p>
      </dgm:t>
    </dgm:pt>
    <dgm:pt modelId="{0F7DFD4D-A850-43C9-B235-C9024BFF71FA}" type="pres">
      <dgm:prSet presAssocID="{A04C6396-AC32-4AFA-85D4-718C6B9869D2}" presName="childShape" presStyleCnt="0"/>
      <dgm:spPr/>
    </dgm:pt>
    <dgm:pt modelId="{08822D34-8EA2-4440-A369-1FFA91EC7E8A}" type="pres">
      <dgm:prSet presAssocID="{47FA7C85-332C-414F-BDA1-0344CDF36AC4}" presName="Name13" presStyleLbl="parChTrans1D2" presStyleIdx="0" presStyleCnt="2"/>
      <dgm:spPr/>
      <dgm:t>
        <a:bodyPr/>
        <a:lstStyle/>
        <a:p>
          <a:endParaRPr lang="pl-PL"/>
        </a:p>
      </dgm:t>
    </dgm:pt>
    <dgm:pt modelId="{FBE97FF6-EEB4-4C2F-8586-59520C751222}" type="pres">
      <dgm:prSet presAssocID="{46C23C2C-D5E6-4683-A43B-F9BDE2FAED37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39B3AFA-F59B-4745-92DA-E2AF890AB343}" type="pres">
      <dgm:prSet presAssocID="{F0433399-A825-438F-ACC8-BE2570E23B1E}" presName="root" presStyleCnt="0"/>
      <dgm:spPr/>
    </dgm:pt>
    <dgm:pt modelId="{79CB0D83-FCB0-43B3-B928-A9C3B46E874A}" type="pres">
      <dgm:prSet presAssocID="{F0433399-A825-438F-ACC8-BE2570E23B1E}" presName="rootComposite" presStyleCnt="0"/>
      <dgm:spPr/>
    </dgm:pt>
    <dgm:pt modelId="{2E63FC42-C8A0-48F9-9436-947943BA17DA}" type="pres">
      <dgm:prSet presAssocID="{F0433399-A825-438F-ACC8-BE2570E23B1E}" presName="rootText" presStyleLbl="node1" presStyleIdx="1" presStyleCnt="2"/>
      <dgm:spPr/>
      <dgm:t>
        <a:bodyPr/>
        <a:lstStyle/>
        <a:p>
          <a:endParaRPr lang="pl-PL"/>
        </a:p>
      </dgm:t>
    </dgm:pt>
    <dgm:pt modelId="{5F338CA4-0B2D-4F10-82DE-3BF91A12C055}" type="pres">
      <dgm:prSet presAssocID="{F0433399-A825-438F-ACC8-BE2570E23B1E}" presName="rootConnector" presStyleLbl="node1" presStyleIdx="1" presStyleCnt="2"/>
      <dgm:spPr/>
      <dgm:t>
        <a:bodyPr/>
        <a:lstStyle/>
        <a:p>
          <a:endParaRPr lang="pl-PL"/>
        </a:p>
      </dgm:t>
    </dgm:pt>
    <dgm:pt modelId="{38CCD6D5-8C05-40EC-BC05-C8F25B21EB75}" type="pres">
      <dgm:prSet presAssocID="{F0433399-A825-438F-ACC8-BE2570E23B1E}" presName="childShape" presStyleCnt="0"/>
      <dgm:spPr/>
    </dgm:pt>
    <dgm:pt modelId="{7AD3604E-A47D-4FCD-8463-384A6AD2E63E}" type="pres">
      <dgm:prSet presAssocID="{F7257C2F-8FE0-4531-A846-751F5D9C7158}" presName="Name13" presStyleLbl="parChTrans1D2" presStyleIdx="1" presStyleCnt="2"/>
      <dgm:spPr/>
      <dgm:t>
        <a:bodyPr/>
        <a:lstStyle/>
        <a:p>
          <a:endParaRPr lang="pl-PL"/>
        </a:p>
      </dgm:t>
    </dgm:pt>
    <dgm:pt modelId="{8009B1D5-1B13-4390-B200-D7A0BBF2503F}" type="pres">
      <dgm:prSet presAssocID="{674D43A5-CC0D-4FAB-9B1D-8386ABCFD9D9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8E5935C9-C5E1-4B61-8AB4-18A71A908311}" type="presOf" srcId="{F7257C2F-8FE0-4531-A846-751F5D9C7158}" destId="{7AD3604E-A47D-4FCD-8463-384A6AD2E63E}" srcOrd="0" destOrd="0" presId="urn:microsoft.com/office/officeart/2005/8/layout/hierarchy3"/>
    <dgm:cxn modelId="{C5DC5285-BBE7-4A4E-991F-14D7C2B6ECC8}" type="presOf" srcId="{F0433399-A825-438F-ACC8-BE2570E23B1E}" destId="{5F338CA4-0B2D-4F10-82DE-3BF91A12C055}" srcOrd="1" destOrd="0" presId="urn:microsoft.com/office/officeart/2005/8/layout/hierarchy3"/>
    <dgm:cxn modelId="{32475123-BCE4-4AC2-8829-6A4D92ECEBC6}" srcId="{F8771690-B826-48F1-AC57-48CAE14CF0BC}" destId="{F0433399-A825-438F-ACC8-BE2570E23B1E}" srcOrd="1" destOrd="0" parTransId="{38535366-85AE-4FB5-85A4-A0A74976C566}" sibTransId="{663820A0-671B-496D-B646-35140061D29F}"/>
    <dgm:cxn modelId="{3E8DC95C-A88A-4A29-A2CE-14ED9CDFB05C}" type="presOf" srcId="{A04C6396-AC32-4AFA-85D4-718C6B9869D2}" destId="{08959A61-48F4-4264-9134-FF97BDF82BE9}" srcOrd="1" destOrd="0" presId="urn:microsoft.com/office/officeart/2005/8/layout/hierarchy3"/>
    <dgm:cxn modelId="{E6942383-DDE0-416B-BA38-62DC0525E094}" type="presOf" srcId="{674D43A5-CC0D-4FAB-9B1D-8386ABCFD9D9}" destId="{8009B1D5-1B13-4390-B200-D7A0BBF2503F}" srcOrd="0" destOrd="0" presId="urn:microsoft.com/office/officeart/2005/8/layout/hierarchy3"/>
    <dgm:cxn modelId="{EE0D5D28-8ADA-4C9C-BCC6-E7D7741D1FFD}" srcId="{F0433399-A825-438F-ACC8-BE2570E23B1E}" destId="{674D43A5-CC0D-4FAB-9B1D-8386ABCFD9D9}" srcOrd="0" destOrd="0" parTransId="{F7257C2F-8FE0-4531-A846-751F5D9C7158}" sibTransId="{D831F001-709E-49FE-A6B2-5CC60336A948}"/>
    <dgm:cxn modelId="{331DDFA1-2A7D-4F0A-9A7F-24E4473B579F}" type="presOf" srcId="{F8771690-B826-48F1-AC57-48CAE14CF0BC}" destId="{01AB4DF3-EBB0-48EA-B9CC-0ED2D7F1BB23}" srcOrd="0" destOrd="0" presId="urn:microsoft.com/office/officeart/2005/8/layout/hierarchy3"/>
    <dgm:cxn modelId="{9E5A3128-712A-4ED6-8674-6D5C1EA1F691}" type="presOf" srcId="{A04C6396-AC32-4AFA-85D4-718C6B9869D2}" destId="{553EF124-B06E-4882-ADE6-5E500118BDAC}" srcOrd="0" destOrd="0" presId="urn:microsoft.com/office/officeart/2005/8/layout/hierarchy3"/>
    <dgm:cxn modelId="{305526EB-5C96-4F6E-8A57-27CF13DCAB54}" type="presOf" srcId="{46C23C2C-D5E6-4683-A43B-F9BDE2FAED37}" destId="{FBE97FF6-EEB4-4C2F-8586-59520C751222}" srcOrd="0" destOrd="0" presId="urn:microsoft.com/office/officeart/2005/8/layout/hierarchy3"/>
    <dgm:cxn modelId="{D6D17A4D-F6C6-4E3B-9E1E-749194EAFE9C}" type="presOf" srcId="{47FA7C85-332C-414F-BDA1-0344CDF36AC4}" destId="{08822D34-8EA2-4440-A369-1FFA91EC7E8A}" srcOrd="0" destOrd="0" presId="urn:microsoft.com/office/officeart/2005/8/layout/hierarchy3"/>
    <dgm:cxn modelId="{0BAE579E-D738-4BFE-BD0E-4C62B05436A0}" srcId="{F8771690-B826-48F1-AC57-48CAE14CF0BC}" destId="{A04C6396-AC32-4AFA-85D4-718C6B9869D2}" srcOrd="0" destOrd="0" parTransId="{EBE5DB70-7220-4AD9-A95C-E2B4FB0C58DA}" sibTransId="{DEA9F35F-7D92-44AB-88AF-49239CAC548D}"/>
    <dgm:cxn modelId="{0E5FD743-03CB-4D64-9AA7-399A9928EFE7}" srcId="{A04C6396-AC32-4AFA-85D4-718C6B9869D2}" destId="{46C23C2C-D5E6-4683-A43B-F9BDE2FAED37}" srcOrd="0" destOrd="0" parTransId="{47FA7C85-332C-414F-BDA1-0344CDF36AC4}" sibTransId="{6AC8D555-6F59-4452-94D8-F6E7E5D34E03}"/>
    <dgm:cxn modelId="{02B9F368-422D-4C00-8313-2B37A71DC516}" type="presOf" srcId="{F0433399-A825-438F-ACC8-BE2570E23B1E}" destId="{2E63FC42-C8A0-48F9-9436-947943BA17DA}" srcOrd="0" destOrd="0" presId="urn:microsoft.com/office/officeart/2005/8/layout/hierarchy3"/>
    <dgm:cxn modelId="{3374D962-923A-4CD9-A5D7-0354DA4ECA05}" type="presParOf" srcId="{01AB4DF3-EBB0-48EA-B9CC-0ED2D7F1BB23}" destId="{FE3E8C33-438A-43C1-9BA1-17D61CC321DE}" srcOrd="0" destOrd="0" presId="urn:microsoft.com/office/officeart/2005/8/layout/hierarchy3"/>
    <dgm:cxn modelId="{6469F817-4C11-46FE-9F08-D451D36ED2F7}" type="presParOf" srcId="{FE3E8C33-438A-43C1-9BA1-17D61CC321DE}" destId="{D6843963-C92B-462E-829A-AD891582F7C5}" srcOrd="0" destOrd="0" presId="urn:microsoft.com/office/officeart/2005/8/layout/hierarchy3"/>
    <dgm:cxn modelId="{863E5767-A680-4830-9574-8BF0FE74C83B}" type="presParOf" srcId="{D6843963-C92B-462E-829A-AD891582F7C5}" destId="{553EF124-B06E-4882-ADE6-5E500118BDAC}" srcOrd="0" destOrd="0" presId="urn:microsoft.com/office/officeart/2005/8/layout/hierarchy3"/>
    <dgm:cxn modelId="{3FB8E333-9E9C-411C-B931-9C1F19CC76E5}" type="presParOf" srcId="{D6843963-C92B-462E-829A-AD891582F7C5}" destId="{08959A61-48F4-4264-9134-FF97BDF82BE9}" srcOrd="1" destOrd="0" presId="urn:microsoft.com/office/officeart/2005/8/layout/hierarchy3"/>
    <dgm:cxn modelId="{EEEFF7C8-D9E3-4698-BFB5-936E55F5201D}" type="presParOf" srcId="{FE3E8C33-438A-43C1-9BA1-17D61CC321DE}" destId="{0F7DFD4D-A850-43C9-B235-C9024BFF71FA}" srcOrd="1" destOrd="0" presId="urn:microsoft.com/office/officeart/2005/8/layout/hierarchy3"/>
    <dgm:cxn modelId="{79BE3A4E-BF76-4F56-B5C5-4938BE8072E8}" type="presParOf" srcId="{0F7DFD4D-A850-43C9-B235-C9024BFF71FA}" destId="{08822D34-8EA2-4440-A369-1FFA91EC7E8A}" srcOrd="0" destOrd="0" presId="urn:microsoft.com/office/officeart/2005/8/layout/hierarchy3"/>
    <dgm:cxn modelId="{70E66D48-30B7-4534-A4D1-3BAEADCE3858}" type="presParOf" srcId="{0F7DFD4D-A850-43C9-B235-C9024BFF71FA}" destId="{FBE97FF6-EEB4-4C2F-8586-59520C751222}" srcOrd="1" destOrd="0" presId="urn:microsoft.com/office/officeart/2005/8/layout/hierarchy3"/>
    <dgm:cxn modelId="{5D27BC98-7D15-47B9-95DD-98D6C5713652}" type="presParOf" srcId="{01AB4DF3-EBB0-48EA-B9CC-0ED2D7F1BB23}" destId="{039B3AFA-F59B-4745-92DA-E2AF890AB343}" srcOrd="1" destOrd="0" presId="urn:microsoft.com/office/officeart/2005/8/layout/hierarchy3"/>
    <dgm:cxn modelId="{66D2F01A-B316-4C8F-A0BE-8CBBA5A5DEB7}" type="presParOf" srcId="{039B3AFA-F59B-4745-92DA-E2AF890AB343}" destId="{79CB0D83-FCB0-43B3-B928-A9C3B46E874A}" srcOrd="0" destOrd="0" presId="urn:microsoft.com/office/officeart/2005/8/layout/hierarchy3"/>
    <dgm:cxn modelId="{2AFA305E-2D94-4FA2-88D4-0868758726F9}" type="presParOf" srcId="{79CB0D83-FCB0-43B3-B928-A9C3B46E874A}" destId="{2E63FC42-C8A0-48F9-9436-947943BA17DA}" srcOrd="0" destOrd="0" presId="urn:microsoft.com/office/officeart/2005/8/layout/hierarchy3"/>
    <dgm:cxn modelId="{C1AC815F-3C5C-47AF-A8C6-7D577D2F9AE4}" type="presParOf" srcId="{79CB0D83-FCB0-43B3-B928-A9C3B46E874A}" destId="{5F338CA4-0B2D-4F10-82DE-3BF91A12C055}" srcOrd="1" destOrd="0" presId="urn:microsoft.com/office/officeart/2005/8/layout/hierarchy3"/>
    <dgm:cxn modelId="{5893D3F2-EFC9-4D96-B7CA-531FA9FD3A69}" type="presParOf" srcId="{039B3AFA-F59B-4745-92DA-E2AF890AB343}" destId="{38CCD6D5-8C05-40EC-BC05-C8F25B21EB75}" srcOrd="1" destOrd="0" presId="urn:microsoft.com/office/officeart/2005/8/layout/hierarchy3"/>
    <dgm:cxn modelId="{11E54D7A-3FD6-4AA1-A6A4-909C2792B5DA}" type="presParOf" srcId="{38CCD6D5-8C05-40EC-BC05-C8F25B21EB75}" destId="{7AD3604E-A47D-4FCD-8463-384A6AD2E63E}" srcOrd="0" destOrd="0" presId="urn:microsoft.com/office/officeart/2005/8/layout/hierarchy3"/>
    <dgm:cxn modelId="{44828285-635D-478A-B840-DF34AB769B5D}" type="presParOf" srcId="{38CCD6D5-8C05-40EC-BC05-C8F25B21EB75}" destId="{8009B1D5-1B13-4390-B200-D7A0BBF2503F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85F767-7B68-4749-8285-1C34D97AEA7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6F532B1-7714-4350-A28E-1A4275D9BEB1}">
      <dgm:prSet/>
      <dgm:spPr/>
      <dgm:t>
        <a:bodyPr/>
        <a:lstStyle/>
        <a:p>
          <a:pPr algn="ctr" rtl="0"/>
          <a:r>
            <a:rPr lang="pl-PL" dirty="0" smtClean="0"/>
            <a:t>Normy te prezentują strategiczne podejście do </a:t>
          </a:r>
          <a:r>
            <a:rPr lang="pl-PL" b="1" dirty="0" smtClean="0"/>
            <a:t>spraw środowiskowych</a:t>
          </a:r>
          <a:r>
            <a:rPr lang="pl-PL" dirty="0" smtClean="0"/>
            <a:t> i obejmują wszystkie zagadnienia istotne z punktu widzenia </a:t>
          </a:r>
          <a:r>
            <a:rPr lang="pl-PL" b="1" dirty="0" smtClean="0"/>
            <a:t>zarządzania środowiskiem</a:t>
          </a:r>
          <a:r>
            <a:rPr lang="pl-PL" dirty="0" smtClean="0"/>
            <a:t>.</a:t>
          </a:r>
          <a:endParaRPr lang="pl-PL" dirty="0"/>
        </a:p>
      </dgm:t>
    </dgm:pt>
    <dgm:pt modelId="{160586AC-122D-4940-ACD0-2509543F9048}" type="parTrans" cxnId="{1667AEB3-A947-4563-981A-F9815BDDC1D2}">
      <dgm:prSet/>
      <dgm:spPr/>
      <dgm:t>
        <a:bodyPr/>
        <a:lstStyle/>
        <a:p>
          <a:pPr algn="ctr"/>
          <a:endParaRPr lang="pl-PL"/>
        </a:p>
      </dgm:t>
    </dgm:pt>
    <dgm:pt modelId="{89DAB97A-F092-40C5-A505-E378C4D3B0E1}" type="sibTrans" cxnId="{1667AEB3-A947-4563-981A-F9815BDDC1D2}">
      <dgm:prSet/>
      <dgm:spPr/>
      <dgm:t>
        <a:bodyPr/>
        <a:lstStyle/>
        <a:p>
          <a:pPr algn="ctr"/>
          <a:endParaRPr lang="pl-PL"/>
        </a:p>
      </dgm:t>
    </dgm:pt>
    <dgm:pt modelId="{076A0DFB-64C5-4BB8-9BAE-7E6053D4789A}">
      <dgm:prSet/>
      <dgm:spPr/>
      <dgm:t>
        <a:bodyPr/>
        <a:lstStyle/>
        <a:p>
          <a:pPr algn="ctr" rtl="0"/>
          <a:r>
            <a:rPr lang="pl-PL" dirty="0" smtClean="0"/>
            <a:t>Ich zadaniem jest:</a:t>
          </a:r>
          <a:endParaRPr lang="pl-PL" dirty="0"/>
        </a:p>
      </dgm:t>
    </dgm:pt>
    <dgm:pt modelId="{BCCE1576-3F43-491A-8278-04C148F93404}" type="parTrans" cxnId="{2E4C6DC4-93A5-4B82-BEAC-8F6C720A6E5E}">
      <dgm:prSet/>
      <dgm:spPr/>
      <dgm:t>
        <a:bodyPr/>
        <a:lstStyle/>
        <a:p>
          <a:pPr algn="ctr"/>
          <a:endParaRPr lang="pl-PL"/>
        </a:p>
      </dgm:t>
    </dgm:pt>
    <dgm:pt modelId="{21B0B584-1097-4AD4-8154-655CE2FF44B1}" type="sibTrans" cxnId="{2E4C6DC4-93A5-4B82-BEAC-8F6C720A6E5E}">
      <dgm:prSet/>
      <dgm:spPr/>
      <dgm:t>
        <a:bodyPr/>
        <a:lstStyle/>
        <a:p>
          <a:pPr algn="ctr"/>
          <a:endParaRPr lang="pl-PL"/>
        </a:p>
      </dgm:t>
    </dgm:pt>
    <dgm:pt modelId="{39303384-1822-4E86-81F7-6CC41A7663DE}">
      <dgm:prSet custT="1"/>
      <dgm:spPr/>
      <dgm:t>
        <a:bodyPr/>
        <a:lstStyle/>
        <a:p>
          <a:pPr algn="ctr" rtl="0">
            <a:lnSpc>
              <a:spcPct val="150000"/>
            </a:lnSpc>
          </a:pPr>
          <a:r>
            <a:rPr lang="pl-PL" sz="1600" dirty="0" smtClean="0"/>
            <a:t>pomoc organizacjom (niezależnie od ich charakteru, wielkości i rodzaju) w zarządzaniu wpływem ich działań, wyrobów i usług na środowisko,</a:t>
          </a:r>
          <a:endParaRPr lang="pl-PL" sz="1600" dirty="0"/>
        </a:p>
      </dgm:t>
    </dgm:pt>
    <dgm:pt modelId="{6CFE0875-C7CF-47EB-A056-086815EB4E44}" type="parTrans" cxnId="{F0AA09EA-7F8C-4847-9F1A-7F7E7A283718}">
      <dgm:prSet/>
      <dgm:spPr/>
      <dgm:t>
        <a:bodyPr/>
        <a:lstStyle/>
        <a:p>
          <a:pPr algn="ctr"/>
          <a:endParaRPr lang="pl-PL"/>
        </a:p>
      </dgm:t>
    </dgm:pt>
    <dgm:pt modelId="{E868C60F-7046-4763-8343-06A043B9A771}" type="sibTrans" cxnId="{F0AA09EA-7F8C-4847-9F1A-7F7E7A283718}">
      <dgm:prSet/>
      <dgm:spPr/>
      <dgm:t>
        <a:bodyPr/>
        <a:lstStyle/>
        <a:p>
          <a:pPr algn="ctr"/>
          <a:endParaRPr lang="pl-PL"/>
        </a:p>
      </dgm:t>
    </dgm:pt>
    <dgm:pt modelId="{875CE9D0-ACE0-42D3-90A8-761DF773AFA1}">
      <dgm:prSet custT="1"/>
      <dgm:spPr/>
      <dgm:t>
        <a:bodyPr/>
        <a:lstStyle/>
        <a:p>
          <a:pPr algn="ctr" rtl="0">
            <a:lnSpc>
              <a:spcPct val="150000"/>
            </a:lnSpc>
          </a:pPr>
          <a:r>
            <a:rPr lang="pl-PL" sz="1600" dirty="0" smtClean="0"/>
            <a:t>zminimalizowaniu negatywnego oddziaływania na środowisko,</a:t>
          </a:r>
          <a:endParaRPr lang="pl-PL" sz="1600" dirty="0"/>
        </a:p>
      </dgm:t>
    </dgm:pt>
    <dgm:pt modelId="{6C02BEF9-29BF-4C32-851E-707AC4B2BF98}" type="parTrans" cxnId="{8D733357-7042-47E1-B319-6A820F25307C}">
      <dgm:prSet/>
      <dgm:spPr/>
      <dgm:t>
        <a:bodyPr/>
        <a:lstStyle/>
        <a:p>
          <a:pPr algn="ctr"/>
          <a:endParaRPr lang="pl-PL"/>
        </a:p>
      </dgm:t>
    </dgm:pt>
    <dgm:pt modelId="{33A8DC0A-E10B-4ECF-8030-F5996F746ABE}" type="sibTrans" cxnId="{8D733357-7042-47E1-B319-6A820F25307C}">
      <dgm:prSet/>
      <dgm:spPr/>
      <dgm:t>
        <a:bodyPr/>
        <a:lstStyle/>
        <a:p>
          <a:pPr algn="ctr"/>
          <a:endParaRPr lang="pl-PL"/>
        </a:p>
      </dgm:t>
    </dgm:pt>
    <dgm:pt modelId="{20B60CB4-22DB-40FB-9212-45C982EEDC3E}">
      <dgm:prSet custT="1"/>
      <dgm:spPr/>
      <dgm:t>
        <a:bodyPr/>
        <a:lstStyle/>
        <a:p>
          <a:pPr algn="ctr" rtl="0">
            <a:lnSpc>
              <a:spcPct val="150000"/>
            </a:lnSpc>
          </a:pPr>
          <a:r>
            <a:rPr lang="pl-PL" sz="1600" dirty="0" smtClean="0"/>
            <a:t>efektywnym wykorzystaniu dostępnych zasobów na każdym etapie ich działalności.</a:t>
          </a:r>
          <a:endParaRPr lang="pl-PL" sz="1600" dirty="0"/>
        </a:p>
      </dgm:t>
    </dgm:pt>
    <dgm:pt modelId="{D1760156-675F-46A1-A346-4306F98312EF}" type="parTrans" cxnId="{9172281C-1045-434B-A502-5A714538E3D7}">
      <dgm:prSet/>
      <dgm:spPr/>
      <dgm:t>
        <a:bodyPr/>
        <a:lstStyle/>
        <a:p>
          <a:pPr algn="ctr"/>
          <a:endParaRPr lang="pl-PL"/>
        </a:p>
      </dgm:t>
    </dgm:pt>
    <dgm:pt modelId="{D8E43B4C-14B8-4649-92AE-58258DC95475}" type="sibTrans" cxnId="{9172281C-1045-434B-A502-5A714538E3D7}">
      <dgm:prSet/>
      <dgm:spPr/>
      <dgm:t>
        <a:bodyPr/>
        <a:lstStyle/>
        <a:p>
          <a:pPr algn="ctr"/>
          <a:endParaRPr lang="pl-PL"/>
        </a:p>
      </dgm:t>
    </dgm:pt>
    <dgm:pt modelId="{8F234268-2A3A-4BF3-8396-86D2DD34EE43}" type="pres">
      <dgm:prSet presAssocID="{9A85F767-7B68-4749-8285-1C34D97AEA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D5D9DC6B-0E74-4130-8E1F-A7428568960B}" type="pres">
      <dgm:prSet presAssocID="{06F532B1-7714-4350-A28E-1A4275D9BEB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3206C37-885A-4B94-99A2-191E55C7C096}" type="pres">
      <dgm:prSet presAssocID="{89DAB97A-F092-40C5-A505-E378C4D3B0E1}" presName="spacer" presStyleCnt="0"/>
      <dgm:spPr/>
    </dgm:pt>
    <dgm:pt modelId="{A7B3C895-AA52-4537-B775-EAAFB039C67E}" type="pres">
      <dgm:prSet presAssocID="{076A0DFB-64C5-4BB8-9BAE-7E6053D4789A}" presName="parentText" presStyleLbl="node1" presStyleIdx="1" presStyleCnt="2" custLinFactNeighborX="-754" custLinFactNeighborY="528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735B396-A535-4966-A92B-5CBED28830DB}" type="pres">
      <dgm:prSet presAssocID="{076A0DFB-64C5-4BB8-9BAE-7E6053D4789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2E4C6DC4-93A5-4B82-BEAC-8F6C720A6E5E}" srcId="{9A85F767-7B68-4749-8285-1C34D97AEA7B}" destId="{076A0DFB-64C5-4BB8-9BAE-7E6053D4789A}" srcOrd="1" destOrd="0" parTransId="{BCCE1576-3F43-491A-8278-04C148F93404}" sibTransId="{21B0B584-1097-4AD4-8154-655CE2FF44B1}"/>
    <dgm:cxn modelId="{3E4DDA98-B645-40B2-8E30-0EE4FF4A830C}" type="presOf" srcId="{39303384-1822-4E86-81F7-6CC41A7663DE}" destId="{9735B396-A535-4966-A92B-5CBED28830DB}" srcOrd="0" destOrd="0" presId="urn:microsoft.com/office/officeart/2005/8/layout/vList2"/>
    <dgm:cxn modelId="{22D5F702-661A-4484-AD07-B42F8DC10882}" type="presOf" srcId="{076A0DFB-64C5-4BB8-9BAE-7E6053D4789A}" destId="{A7B3C895-AA52-4537-B775-EAAFB039C67E}" srcOrd="0" destOrd="0" presId="urn:microsoft.com/office/officeart/2005/8/layout/vList2"/>
    <dgm:cxn modelId="{ED629F15-0335-4F37-A52A-4E217E4DAE36}" type="presOf" srcId="{20B60CB4-22DB-40FB-9212-45C982EEDC3E}" destId="{9735B396-A535-4966-A92B-5CBED28830DB}" srcOrd="0" destOrd="2" presId="urn:microsoft.com/office/officeart/2005/8/layout/vList2"/>
    <dgm:cxn modelId="{8D733357-7042-47E1-B319-6A820F25307C}" srcId="{076A0DFB-64C5-4BB8-9BAE-7E6053D4789A}" destId="{875CE9D0-ACE0-42D3-90A8-761DF773AFA1}" srcOrd="1" destOrd="0" parTransId="{6C02BEF9-29BF-4C32-851E-707AC4B2BF98}" sibTransId="{33A8DC0A-E10B-4ECF-8030-F5996F746ABE}"/>
    <dgm:cxn modelId="{F0AA09EA-7F8C-4847-9F1A-7F7E7A283718}" srcId="{076A0DFB-64C5-4BB8-9BAE-7E6053D4789A}" destId="{39303384-1822-4E86-81F7-6CC41A7663DE}" srcOrd="0" destOrd="0" parTransId="{6CFE0875-C7CF-47EB-A056-086815EB4E44}" sibTransId="{E868C60F-7046-4763-8343-06A043B9A771}"/>
    <dgm:cxn modelId="{9172281C-1045-434B-A502-5A714538E3D7}" srcId="{076A0DFB-64C5-4BB8-9BAE-7E6053D4789A}" destId="{20B60CB4-22DB-40FB-9212-45C982EEDC3E}" srcOrd="2" destOrd="0" parTransId="{D1760156-675F-46A1-A346-4306F98312EF}" sibTransId="{D8E43B4C-14B8-4649-92AE-58258DC95475}"/>
    <dgm:cxn modelId="{23CF2366-DA59-4FEB-B4E0-D9852C038F70}" type="presOf" srcId="{06F532B1-7714-4350-A28E-1A4275D9BEB1}" destId="{D5D9DC6B-0E74-4130-8E1F-A7428568960B}" srcOrd="0" destOrd="0" presId="urn:microsoft.com/office/officeart/2005/8/layout/vList2"/>
    <dgm:cxn modelId="{1667AEB3-A947-4563-981A-F9815BDDC1D2}" srcId="{9A85F767-7B68-4749-8285-1C34D97AEA7B}" destId="{06F532B1-7714-4350-A28E-1A4275D9BEB1}" srcOrd="0" destOrd="0" parTransId="{160586AC-122D-4940-ACD0-2509543F9048}" sibTransId="{89DAB97A-F092-40C5-A505-E378C4D3B0E1}"/>
    <dgm:cxn modelId="{24A2C361-E3BD-4AC4-BF54-65465E209BDE}" type="presOf" srcId="{9A85F767-7B68-4749-8285-1C34D97AEA7B}" destId="{8F234268-2A3A-4BF3-8396-86D2DD34EE43}" srcOrd="0" destOrd="0" presId="urn:microsoft.com/office/officeart/2005/8/layout/vList2"/>
    <dgm:cxn modelId="{68F54B76-CBA2-4A6A-B653-A9528BCBCFB9}" type="presOf" srcId="{875CE9D0-ACE0-42D3-90A8-761DF773AFA1}" destId="{9735B396-A535-4966-A92B-5CBED28830DB}" srcOrd="0" destOrd="1" presId="urn:microsoft.com/office/officeart/2005/8/layout/vList2"/>
    <dgm:cxn modelId="{8E8D0538-1912-4896-91DD-C099C86D9F32}" type="presParOf" srcId="{8F234268-2A3A-4BF3-8396-86D2DD34EE43}" destId="{D5D9DC6B-0E74-4130-8E1F-A7428568960B}" srcOrd="0" destOrd="0" presId="urn:microsoft.com/office/officeart/2005/8/layout/vList2"/>
    <dgm:cxn modelId="{D4715556-34B2-4465-9A43-3B5569B919B1}" type="presParOf" srcId="{8F234268-2A3A-4BF3-8396-86D2DD34EE43}" destId="{A3206C37-885A-4B94-99A2-191E55C7C096}" srcOrd="1" destOrd="0" presId="urn:microsoft.com/office/officeart/2005/8/layout/vList2"/>
    <dgm:cxn modelId="{45D83BF9-385D-4E8A-B167-5DF0CDE82B11}" type="presParOf" srcId="{8F234268-2A3A-4BF3-8396-86D2DD34EE43}" destId="{A7B3C895-AA52-4537-B775-EAAFB039C67E}" srcOrd="2" destOrd="0" presId="urn:microsoft.com/office/officeart/2005/8/layout/vList2"/>
    <dgm:cxn modelId="{D4AB617F-51E5-43A3-BD72-D356FD162CBF}" type="presParOf" srcId="{8F234268-2A3A-4BF3-8396-86D2DD34EE43}" destId="{9735B396-A535-4966-A92B-5CBED28830D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643ECE-A682-4177-A144-9EF6C3B7601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29B7ADDF-67ED-4723-8A8F-C0F3A3D176CB}">
      <dgm:prSet phldrT="[Tekst]" custT="1"/>
      <dgm:spPr>
        <a:ln w="38100">
          <a:solidFill>
            <a:srgbClr val="002060"/>
          </a:solidFill>
        </a:ln>
      </dgm:spPr>
      <dgm:t>
        <a:bodyPr/>
        <a:lstStyle/>
        <a:p>
          <a:r>
            <a:rPr lang="pl-PL" sz="3300" dirty="0" smtClean="0">
              <a:solidFill>
                <a:srgbClr val="002060"/>
              </a:solidFill>
            </a:rPr>
            <a:t>ISO 14000</a:t>
          </a:r>
        </a:p>
        <a:p>
          <a:r>
            <a:rPr lang="pl-PL" sz="1600" dirty="0" smtClean="0">
              <a:solidFill>
                <a:srgbClr val="002060"/>
              </a:solidFill>
            </a:rPr>
            <a:t>Systemy zarządzania środowiskowego</a:t>
          </a:r>
          <a:endParaRPr lang="pl-PL" sz="1600" dirty="0">
            <a:solidFill>
              <a:srgbClr val="002060"/>
            </a:solidFill>
          </a:endParaRPr>
        </a:p>
      </dgm:t>
    </dgm:pt>
    <dgm:pt modelId="{ADB537CA-F729-4C16-A0FA-8A2299F252D3}" type="parTrans" cxnId="{D2252918-8B45-4A7F-A13B-AA3AD95F8A63}">
      <dgm:prSet/>
      <dgm:spPr/>
      <dgm:t>
        <a:bodyPr/>
        <a:lstStyle/>
        <a:p>
          <a:endParaRPr lang="pl-PL"/>
        </a:p>
      </dgm:t>
    </dgm:pt>
    <dgm:pt modelId="{C2F1A2C0-A991-4871-ADA2-5202873241FF}" type="sibTrans" cxnId="{D2252918-8B45-4A7F-A13B-AA3AD95F8A63}">
      <dgm:prSet/>
      <dgm:spPr/>
      <dgm:t>
        <a:bodyPr/>
        <a:lstStyle/>
        <a:p>
          <a:endParaRPr lang="pl-PL"/>
        </a:p>
      </dgm:t>
    </dgm:pt>
    <dgm:pt modelId="{2532E1CE-8220-4DDE-A901-E8FBBACCC3CC}">
      <dgm:prSet phldrT="[Tekst]" custT="1"/>
      <dgm:spPr>
        <a:ln w="28575">
          <a:solidFill>
            <a:srgbClr val="002060"/>
          </a:solidFill>
        </a:ln>
      </dgm:spPr>
      <dgm:t>
        <a:bodyPr/>
        <a:lstStyle/>
        <a:p>
          <a:r>
            <a:rPr lang="pl-PL" sz="4400" dirty="0" smtClean="0">
              <a:solidFill>
                <a:srgbClr val="002060"/>
              </a:solidFill>
            </a:rPr>
            <a:t>ISO 14001</a:t>
          </a:r>
        </a:p>
        <a:p>
          <a:r>
            <a:rPr lang="pl-PL" sz="1800" b="1" dirty="0" smtClean="0">
              <a:solidFill>
                <a:srgbClr val="002060"/>
              </a:solidFill>
            </a:rPr>
            <a:t>PN-EN ISO 14001:2005</a:t>
          </a:r>
        </a:p>
        <a:p>
          <a:r>
            <a:rPr lang="pl-PL" sz="1600" b="0" dirty="0" smtClean="0">
              <a:solidFill>
                <a:srgbClr val="002060"/>
              </a:solidFill>
            </a:rPr>
            <a:t>Systemy zarządzania środowiskowego – Wymagania i wytyczne stosowania</a:t>
          </a:r>
          <a:endParaRPr lang="pl-PL" sz="1600" b="0" dirty="0">
            <a:solidFill>
              <a:srgbClr val="002060"/>
            </a:solidFill>
          </a:endParaRPr>
        </a:p>
      </dgm:t>
    </dgm:pt>
    <dgm:pt modelId="{809EFE01-2591-4815-84CD-51870CB394F9}" type="parTrans" cxnId="{C254DE2B-B259-40C5-98E9-3C64CFFAE389}">
      <dgm:prSet/>
      <dgm:spPr/>
      <dgm:t>
        <a:bodyPr/>
        <a:lstStyle/>
        <a:p>
          <a:endParaRPr lang="pl-PL"/>
        </a:p>
      </dgm:t>
    </dgm:pt>
    <dgm:pt modelId="{3DD969FD-9F60-4721-AA24-C0633E13C5C0}" type="sibTrans" cxnId="{C254DE2B-B259-40C5-98E9-3C64CFFAE389}">
      <dgm:prSet/>
      <dgm:spPr/>
      <dgm:t>
        <a:bodyPr/>
        <a:lstStyle/>
        <a:p>
          <a:endParaRPr lang="pl-PL"/>
        </a:p>
      </dgm:t>
    </dgm:pt>
    <dgm:pt modelId="{58EA29A0-C261-4719-8B3B-0232F9DB8E61}">
      <dgm:prSet phldrT="[Tekst]" custT="1"/>
      <dgm:spPr>
        <a:ln w="28575"/>
      </dgm:spPr>
      <dgm:t>
        <a:bodyPr/>
        <a:lstStyle/>
        <a:p>
          <a:r>
            <a:rPr lang="pl-PL" sz="4400" dirty="0" smtClean="0">
              <a:solidFill>
                <a:srgbClr val="002060"/>
              </a:solidFill>
            </a:rPr>
            <a:t>ISO 14004</a:t>
          </a:r>
        </a:p>
        <a:p>
          <a:r>
            <a:rPr lang="pl-PL" sz="1800" b="1" dirty="0" smtClean="0">
              <a:solidFill>
                <a:srgbClr val="002060"/>
              </a:solidFill>
            </a:rPr>
            <a:t>PN-EN ISO 14004:2005</a:t>
          </a:r>
        </a:p>
        <a:p>
          <a:r>
            <a:rPr lang="pl-PL" sz="1600" dirty="0" smtClean="0">
              <a:solidFill>
                <a:srgbClr val="002060"/>
              </a:solidFill>
            </a:rPr>
            <a:t>Systemy zarządzania środowiskowego – Ogólne wytyczne dotyczące zasad, systemów i technik wspomagających</a:t>
          </a:r>
          <a:endParaRPr lang="pl-PL" sz="1600" dirty="0">
            <a:solidFill>
              <a:srgbClr val="002060"/>
            </a:solidFill>
          </a:endParaRPr>
        </a:p>
      </dgm:t>
    </dgm:pt>
    <dgm:pt modelId="{997F830E-7983-4A1C-AB6C-3E346C1FB0A1}" type="parTrans" cxnId="{F1108C37-A6DA-458A-B0D6-6D0A9600FA3D}">
      <dgm:prSet/>
      <dgm:spPr>
        <a:solidFill>
          <a:srgbClr val="002060"/>
        </a:solidFill>
      </dgm:spPr>
      <dgm:t>
        <a:bodyPr/>
        <a:lstStyle/>
        <a:p>
          <a:endParaRPr lang="pl-PL">
            <a:solidFill>
              <a:srgbClr val="002060"/>
            </a:solidFill>
          </a:endParaRPr>
        </a:p>
      </dgm:t>
    </dgm:pt>
    <dgm:pt modelId="{B1069ADC-D333-4EB9-886E-B814D0C0FD1D}" type="sibTrans" cxnId="{F1108C37-A6DA-458A-B0D6-6D0A9600FA3D}">
      <dgm:prSet/>
      <dgm:spPr/>
      <dgm:t>
        <a:bodyPr/>
        <a:lstStyle/>
        <a:p>
          <a:endParaRPr lang="pl-PL"/>
        </a:p>
      </dgm:t>
    </dgm:pt>
    <dgm:pt modelId="{1B3373F4-FA0E-4611-B66F-CD5BB9289F13}" type="pres">
      <dgm:prSet presAssocID="{A4643ECE-A682-4177-A144-9EF6C3B7601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l-PL"/>
        </a:p>
      </dgm:t>
    </dgm:pt>
    <dgm:pt modelId="{FC226CA4-19D9-4120-8B9B-DED5F87E752C}" type="pres">
      <dgm:prSet presAssocID="{29B7ADDF-67ED-4723-8A8F-C0F3A3D176CB}" presName="hierRoot1" presStyleCnt="0">
        <dgm:presLayoutVars>
          <dgm:hierBranch val="init"/>
        </dgm:presLayoutVars>
      </dgm:prSet>
      <dgm:spPr/>
    </dgm:pt>
    <dgm:pt modelId="{85903BCB-360A-4A69-A911-6F470083C470}" type="pres">
      <dgm:prSet presAssocID="{29B7ADDF-67ED-4723-8A8F-C0F3A3D176CB}" presName="rootComposite1" presStyleCnt="0"/>
      <dgm:spPr/>
    </dgm:pt>
    <dgm:pt modelId="{A91594EB-E5EC-4AD1-B08D-56C06A1CD654}" type="pres">
      <dgm:prSet presAssocID="{29B7ADDF-67ED-4723-8A8F-C0F3A3D176C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F336B3D6-176E-44E4-8242-56130E62A311}" type="pres">
      <dgm:prSet presAssocID="{29B7ADDF-67ED-4723-8A8F-C0F3A3D176CB}" presName="rootConnector1" presStyleLbl="node1" presStyleIdx="0" presStyleCnt="0"/>
      <dgm:spPr/>
      <dgm:t>
        <a:bodyPr/>
        <a:lstStyle/>
        <a:p>
          <a:endParaRPr lang="pl-PL"/>
        </a:p>
      </dgm:t>
    </dgm:pt>
    <dgm:pt modelId="{B64082ED-7480-4405-B0C9-CC5146D660FF}" type="pres">
      <dgm:prSet presAssocID="{29B7ADDF-67ED-4723-8A8F-C0F3A3D176CB}" presName="hierChild2" presStyleCnt="0"/>
      <dgm:spPr/>
    </dgm:pt>
    <dgm:pt modelId="{02F7F169-BB99-49ED-9328-CCB1DA386E49}" type="pres">
      <dgm:prSet presAssocID="{809EFE01-2591-4815-84CD-51870CB394F9}" presName="Name37" presStyleLbl="parChTrans1D2" presStyleIdx="0" presStyleCnt="2"/>
      <dgm:spPr/>
      <dgm:t>
        <a:bodyPr/>
        <a:lstStyle/>
        <a:p>
          <a:endParaRPr lang="pl-PL"/>
        </a:p>
      </dgm:t>
    </dgm:pt>
    <dgm:pt modelId="{A3A417D5-39F2-4DCC-A360-B5DFAA2A453B}" type="pres">
      <dgm:prSet presAssocID="{2532E1CE-8220-4DDE-A901-E8FBBACCC3CC}" presName="hierRoot2" presStyleCnt="0">
        <dgm:presLayoutVars>
          <dgm:hierBranch val="init"/>
        </dgm:presLayoutVars>
      </dgm:prSet>
      <dgm:spPr/>
    </dgm:pt>
    <dgm:pt modelId="{1D64A48B-8F32-48A1-81E9-C5B5659B409C}" type="pres">
      <dgm:prSet presAssocID="{2532E1CE-8220-4DDE-A901-E8FBBACCC3CC}" presName="rootComposite" presStyleCnt="0"/>
      <dgm:spPr/>
    </dgm:pt>
    <dgm:pt modelId="{1B614831-A600-4E93-8F8A-34A27D5B7819}" type="pres">
      <dgm:prSet presAssocID="{2532E1CE-8220-4DDE-A901-E8FBBACCC3CC}" presName="rootText" presStyleLbl="node2" presStyleIdx="0" presStyleCnt="2" custScaleX="120750" custScaleY="183057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1D5FF72A-24EA-44DD-8B8C-84B538D1396F}" type="pres">
      <dgm:prSet presAssocID="{2532E1CE-8220-4DDE-A901-E8FBBACCC3CC}" presName="rootConnector" presStyleLbl="node2" presStyleIdx="0" presStyleCnt="2"/>
      <dgm:spPr/>
      <dgm:t>
        <a:bodyPr/>
        <a:lstStyle/>
        <a:p>
          <a:endParaRPr lang="pl-PL"/>
        </a:p>
      </dgm:t>
    </dgm:pt>
    <dgm:pt modelId="{85DB8FC9-62C9-42DE-AFB9-5ED6AEB642B8}" type="pres">
      <dgm:prSet presAssocID="{2532E1CE-8220-4DDE-A901-E8FBBACCC3CC}" presName="hierChild4" presStyleCnt="0"/>
      <dgm:spPr/>
    </dgm:pt>
    <dgm:pt modelId="{45C3BF17-1C9D-4A57-87B8-B82CEDE18BD1}" type="pres">
      <dgm:prSet presAssocID="{2532E1CE-8220-4DDE-A901-E8FBBACCC3CC}" presName="hierChild5" presStyleCnt="0"/>
      <dgm:spPr/>
    </dgm:pt>
    <dgm:pt modelId="{D6DDE065-5259-447C-9D8A-7508FA2DC111}" type="pres">
      <dgm:prSet presAssocID="{997F830E-7983-4A1C-AB6C-3E346C1FB0A1}" presName="Name37" presStyleLbl="parChTrans1D2" presStyleIdx="1" presStyleCnt="2"/>
      <dgm:spPr/>
      <dgm:t>
        <a:bodyPr/>
        <a:lstStyle/>
        <a:p>
          <a:endParaRPr lang="pl-PL"/>
        </a:p>
      </dgm:t>
    </dgm:pt>
    <dgm:pt modelId="{FEEDBF79-5038-45D2-92EA-1B00C6E507B2}" type="pres">
      <dgm:prSet presAssocID="{58EA29A0-C261-4719-8B3B-0232F9DB8E61}" presName="hierRoot2" presStyleCnt="0">
        <dgm:presLayoutVars>
          <dgm:hierBranch val="init"/>
        </dgm:presLayoutVars>
      </dgm:prSet>
      <dgm:spPr/>
    </dgm:pt>
    <dgm:pt modelId="{077CC4C4-81DE-4CEE-82BC-EB867D5A6D79}" type="pres">
      <dgm:prSet presAssocID="{58EA29A0-C261-4719-8B3B-0232F9DB8E61}" presName="rootComposite" presStyleCnt="0"/>
      <dgm:spPr/>
    </dgm:pt>
    <dgm:pt modelId="{07728DFF-88FF-469B-A4BE-72D5947F9533}" type="pres">
      <dgm:prSet presAssocID="{58EA29A0-C261-4719-8B3B-0232F9DB8E61}" presName="rootText" presStyleLbl="node2" presStyleIdx="1" presStyleCnt="2" custScaleX="121643" custScaleY="210175">
        <dgm:presLayoutVars>
          <dgm:chPref val="3"/>
        </dgm:presLayoutVars>
      </dgm:prSet>
      <dgm:spPr/>
      <dgm:t>
        <a:bodyPr/>
        <a:lstStyle/>
        <a:p>
          <a:endParaRPr lang="pl-PL"/>
        </a:p>
      </dgm:t>
    </dgm:pt>
    <dgm:pt modelId="{0EA6054A-D24A-4A31-AB11-91ED6BD90F61}" type="pres">
      <dgm:prSet presAssocID="{58EA29A0-C261-4719-8B3B-0232F9DB8E61}" presName="rootConnector" presStyleLbl="node2" presStyleIdx="1" presStyleCnt="2"/>
      <dgm:spPr/>
      <dgm:t>
        <a:bodyPr/>
        <a:lstStyle/>
        <a:p>
          <a:endParaRPr lang="pl-PL"/>
        </a:p>
      </dgm:t>
    </dgm:pt>
    <dgm:pt modelId="{EB9C8602-B3C3-49F9-AEE7-B2E59E779989}" type="pres">
      <dgm:prSet presAssocID="{58EA29A0-C261-4719-8B3B-0232F9DB8E61}" presName="hierChild4" presStyleCnt="0"/>
      <dgm:spPr/>
    </dgm:pt>
    <dgm:pt modelId="{F1329ACB-2355-433C-A509-65D35DDB0728}" type="pres">
      <dgm:prSet presAssocID="{58EA29A0-C261-4719-8B3B-0232F9DB8E61}" presName="hierChild5" presStyleCnt="0"/>
      <dgm:spPr/>
    </dgm:pt>
    <dgm:pt modelId="{302C82FC-EE94-4A00-8AEC-AEA17279488B}" type="pres">
      <dgm:prSet presAssocID="{29B7ADDF-67ED-4723-8A8F-C0F3A3D176CB}" presName="hierChild3" presStyleCnt="0"/>
      <dgm:spPr/>
    </dgm:pt>
  </dgm:ptLst>
  <dgm:cxnLst>
    <dgm:cxn modelId="{D2252918-8B45-4A7F-A13B-AA3AD95F8A63}" srcId="{A4643ECE-A682-4177-A144-9EF6C3B76016}" destId="{29B7ADDF-67ED-4723-8A8F-C0F3A3D176CB}" srcOrd="0" destOrd="0" parTransId="{ADB537CA-F729-4C16-A0FA-8A2299F252D3}" sibTransId="{C2F1A2C0-A991-4871-ADA2-5202873241FF}"/>
    <dgm:cxn modelId="{3D796EB6-5A0C-46D9-9B07-AA08530FD452}" type="presOf" srcId="{58EA29A0-C261-4719-8B3B-0232F9DB8E61}" destId="{0EA6054A-D24A-4A31-AB11-91ED6BD90F61}" srcOrd="1" destOrd="0" presId="urn:microsoft.com/office/officeart/2005/8/layout/orgChart1"/>
    <dgm:cxn modelId="{58FC5788-5AE6-4CC1-AC25-4AF4BE0AF774}" type="presOf" srcId="{58EA29A0-C261-4719-8B3B-0232F9DB8E61}" destId="{07728DFF-88FF-469B-A4BE-72D5947F9533}" srcOrd="0" destOrd="0" presId="urn:microsoft.com/office/officeart/2005/8/layout/orgChart1"/>
    <dgm:cxn modelId="{830EAADF-42AE-453E-8AE5-52DE0F8F5A97}" type="presOf" srcId="{29B7ADDF-67ED-4723-8A8F-C0F3A3D176CB}" destId="{A91594EB-E5EC-4AD1-B08D-56C06A1CD654}" srcOrd="0" destOrd="0" presId="urn:microsoft.com/office/officeart/2005/8/layout/orgChart1"/>
    <dgm:cxn modelId="{3FD834E4-09DF-4253-8170-EC20FC6B5E11}" type="presOf" srcId="{997F830E-7983-4A1C-AB6C-3E346C1FB0A1}" destId="{D6DDE065-5259-447C-9D8A-7508FA2DC111}" srcOrd="0" destOrd="0" presId="urn:microsoft.com/office/officeart/2005/8/layout/orgChart1"/>
    <dgm:cxn modelId="{63295F62-402E-457E-A66D-1C2F34016A29}" type="presOf" srcId="{A4643ECE-A682-4177-A144-9EF6C3B76016}" destId="{1B3373F4-FA0E-4611-B66F-CD5BB9289F13}" srcOrd="0" destOrd="0" presId="urn:microsoft.com/office/officeart/2005/8/layout/orgChart1"/>
    <dgm:cxn modelId="{215FDB7A-6BA2-4ADD-A3A0-E84392B2B460}" type="presOf" srcId="{809EFE01-2591-4815-84CD-51870CB394F9}" destId="{02F7F169-BB99-49ED-9328-CCB1DA386E49}" srcOrd="0" destOrd="0" presId="urn:microsoft.com/office/officeart/2005/8/layout/orgChart1"/>
    <dgm:cxn modelId="{C254DE2B-B259-40C5-98E9-3C64CFFAE389}" srcId="{29B7ADDF-67ED-4723-8A8F-C0F3A3D176CB}" destId="{2532E1CE-8220-4DDE-A901-E8FBBACCC3CC}" srcOrd="0" destOrd="0" parTransId="{809EFE01-2591-4815-84CD-51870CB394F9}" sibTransId="{3DD969FD-9F60-4721-AA24-C0633E13C5C0}"/>
    <dgm:cxn modelId="{F1108C37-A6DA-458A-B0D6-6D0A9600FA3D}" srcId="{29B7ADDF-67ED-4723-8A8F-C0F3A3D176CB}" destId="{58EA29A0-C261-4719-8B3B-0232F9DB8E61}" srcOrd="1" destOrd="0" parTransId="{997F830E-7983-4A1C-AB6C-3E346C1FB0A1}" sibTransId="{B1069ADC-D333-4EB9-886E-B814D0C0FD1D}"/>
    <dgm:cxn modelId="{E9825FB4-1BE5-428A-A213-7DA9E98AE8F7}" type="presOf" srcId="{29B7ADDF-67ED-4723-8A8F-C0F3A3D176CB}" destId="{F336B3D6-176E-44E4-8242-56130E62A311}" srcOrd="1" destOrd="0" presId="urn:microsoft.com/office/officeart/2005/8/layout/orgChart1"/>
    <dgm:cxn modelId="{D2AF7C62-ABF2-4B2D-9DDD-46F2C462377F}" type="presOf" srcId="{2532E1CE-8220-4DDE-A901-E8FBBACCC3CC}" destId="{1B614831-A600-4E93-8F8A-34A27D5B7819}" srcOrd="0" destOrd="0" presId="urn:microsoft.com/office/officeart/2005/8/layout/orgChart1"/>
    <dgm:cxn modelId="{79082FA5-31D4-4640-B71B-33F60CDE84C2}" type="presOf" srcId="{2532E1CE-8220-4DDE-A901-E8FBBACCC3CC}" destId="{1D5FF72A-24EA-44DD-8B8C-84B538D1396F}" srcOrd="1" destOrd="0" presId="urn:microsoft.com/office/officeart/2005/8/layout/orgChart1"/>
    <dgm:cxn modelId="{7D778A36-7824-4853-B395-E5662ABE6D8E}" type="presParOf" srcId="{1B3373F4-FA0E-4611-B66F-CD5BB9289F13}" destId="{FC226CA4-19D9-4120-8B9B-DED5F87E752C}" srcOrd="0" destOrd="0" presId="urn:microsoft.com/office/officeart/2005/8/layout/orgChart1"/>
    <dgm:cxn modelId="{15D86A8A-8828-4518-9931-9A15AF5A4E5C}" type="presParOf" srcId="{FC226CA4-19D9-4120-8B9B-DED5F87E752C}" destId="{85903BCB-360A-4A69-A911-6F470083C470}" srcOrd="0" destOrd="0" presId="urn:microsoft.com/office/officeart/2005/8/layout/orgChart1"/>
    <dgm:cxn modelId="{404834E9-88BE-4047-9C3E-F4A0A64C094A}" type="presParOf" srcId="{85903BCB-360A-4A69-A911-6F470083C470}" destId="{A91594EB-E5EC-4AD1-B08D-56C06A1CD654}" srcOrd="0" destOrd="0" presId="urn:microsoft.com/office/officeart/2005/8/layout/orgChart1"/>
    <dgm:cxn modelId="{B02DCD7F-3498-4172-8F28-9618C2C1A2C0}" type="presParOf" srcId="{85903BCB-360A-4A69-A911-6F470083C470}" destId="{F336B3D6-176E-44E4-8242-56130E62A311}" srcOrd="1" destOrd="0" presId="urn:microsoft.com/office/officeart/2005/8/layout/orgChart1"/>
    <dgm:cxn modelId="{7CF8D52F-6FD6-43F4-9673-2D47E18E146F}" type="presParOf" srcId="{FC226CA4-19D9-4120-8B9B-DED5F87E752C}" destId="{B64082ED-7480-4405-B0C9-CC5146D660FF}" srcOrd="1" destOrd="0" presId="urn:microsoft.com/office/officeart/2005/8/layout/orgChart1"/>
    <dgm:cxn modelId="{A91C372C-3A64-4A9F-AC29-5E7F3AAEE2D2}" type="presParOf" srcId="{B64082ED-7480-4405-B0C9-CC5146D660FF}" destId="{02F7F169-BB99-49ED-9328-CCB1DA386E49}" srcOrd="0" destOrd="0" presId="urn:microsoft.com/office/officeart/2005/8/layout/orgChart1"/>
    <dgm:cxn modelId="{446F7D44-CDDC-4BBB-B58F-DA51BAAD5DFC}" type="presParOf" srcId="{B64082ED-7480-4405-B0C9-CC5146D660FF}" destId="{A3A417D5-39F2-4DCC-A360-B5DFAA2A453B}" srcOrd="1" destOrd="0" presId="urn:microsoft.com/office/officeart/2005/8/layout/orgChart1"/>
    <dgm:cxn modelId="{F5F25BE7-2435-4E49-BA5F-043A82573C36}" type="presParOf" srcId="{A3A417D5-39F2-4DCC-A360-B5DFAA2A453B}" destId="{1D64A48B-8F32-48A1-81E9-C5B5659B409C}" srcOrd="0" destOrd="0" presId="urn:microsoft.com/office/officeart/2005/8/layout/orgChart1"/>
    <dgm:cxn modelId="{D0421E29-FCCC-4252-8797-D6B67EB5DD81}" type="presParOf" srcId="{1D64A48B-8F32-48A1-81E9-C5B5659B409C}" destId="{1B614831-A600-4E93-8F8A-34A27D5B7819}" srcOrd="0" destOrd="0" presId="urn:microsoft.com/office/officeart/2005/8/layout/orgChart1"/>
    <dgm:cxn modelId="{CC4E659F-FD0F-418C-94C3-3D4F90349A6D}" type="presParOf" srcId="{1D64A48B-8F32-48A1-81E9-C5B5659B409C}" destId="{1D5FF72A-24EA-44DD-8B8C-84B538D1396F}" srcOrd="1" destOrd="0" presId="urn:microsoft.com/office/officeart/2005/8/layout/orgChart1"/>
    <dgm:cxn modelId="{53F2CFA5-78FF-4CF2-85C1-83D1F86DC672}" type="presParOf" srcId="{A3A417D5-39F2-4DCC-A360-B5DFAA2A453B}" destId="{85DB8FC9-62C9-42DE-AFB9-5ED6AEB642B8}" srcOrd="1" destOrd="0" presId="urn:microsoft.com/office/officeart/2005/8/layout/orgChart1"/>
    <dgm:cxn modelId="{7DDB2D3E-224B-4BE0-B2AD-00997165D7BA}" type="presParOf" srcId="{A3A417D5-39F2-4DCC-A360-B5DFAA2A453B}" destId="{45C3BF17-1C9D-4A57-87B8-B82CEDE18BD1}" srcOrd="2" destOrd="0" presId="urn:microsoft.com/office/officeart/2005/8/layout/orgChart1"/>
    <dgm:cxn modelId="{46320E88-47E3-4E0B-8C89-E19827919511}" type="presParOf" srcId="{B64082ED-7480-4405-B0C9-CC5146D660FF}" destId="{D6DDE065-5259-447C-9D8A-7508FA2DC111}" srcOrd="2" destOrd="0" presId="urn:microsoft.com/office/officeart/2005/8/layout/orgChart1"/>
    <dgm:cxn modelId="{25E96621-C77D-4896-82A1-10E10DA2CECB}" type="presParOf" srcId="{B64082ED-7480-4405-B0C9-CC5146D660FF}" destId="{FEEDBF79-5038-45D2-92EA-1B00C6E507B2}" srcOrd="3" destOrd="0" presId="urn:microsoft.com/office/officeart/2005/8/layout/orgChart1"/>
    <dgm:cxn modelId="{2F89633A-95F6-43CD-B80D-1000DB4AF38B}" type="presParOf" srcId="{FEEDBF79-5038-45D2-92EA-1B00C6E507B2}" destId="{077CC4C4-81DE-4CEE-82BC-EB867D5A6D79}" srcOrd="0" destOrd="0" presId="urn:microsoft.com/office/officeart/2005/8/layout/orgChart1"/>
    <dgm:cxn modelId="{2F86D278-CEDE-4057-A770-8EC60AABC38F}" type="presParOf" srcId="{077CC4C4-81DE-4CEE-82BC-EB867D5A6D79}" destId="{07728DFF-88FF-469B-A4BE-72D5947F9533}" srcOrd="0" destOrd="0" presId="urn:microsoft.com/office/officeart/2005/8/layout/orgChart1"/>
    <dgm:cxn modelId="{E70FA51E-6A39-4457-908F-F6698C6FA510}" type="presParOf" srcId="{077CC4C4-81DE-4CEE-82BC-EB867D5A6D79}" destId="{0EA6054A-D24A-4A31-AB11-91ED6BD90F61}" srcOrd="1" destOrd="0" presId="urn:microsoft.com/office/officeart/2005/8/layout/orgChart1"/>
    <dgm:cxn modelId="{CFE018AE-0829-4425-B839-4B4E6987BD6B}" type="presParOf" srcId="{FEEDBF79-5038-45D2-92EA-1B00C6E507B2}" destId="{EB9C8602-B3C3-49F9-AEE7-B2E59E779989}" srcOrd="1" destOrd="0" presId="urn:microsoft.com/office/officeart/2005/8/layout/orgChart1"/>
    <dgm:cxn modelId="{D9010442-CE24-4D5E-BE28-4C818D9CFA27}" type="presParOf" srcId="{FEEDBF79-5038-45D2-92EA-1B00C6E507B2}" destId="{F1329ACB-2355-433C-A509-65D35DDB0728}" srcOrd="2" destOrd="0" presId="urn:microsoft.com/office/officeart/2005/8/layout/orgChart1"/>
    <dgm:cxn modelId="{63D343B9-08B9-4CB3-8803-DC3AD21691F9}" type="presParOf" srcId="{FC226CA4-19D9-4120-8B9B-DED5F87E752C}" destId="{302C82FC-EE94-4A00-8AEC-AEA17279488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1F0E8B-D844-4E38-B939-3F1FA39CF700}" type="doc">
      <dgm:prSet loTypeId="urn:microsoft.com/office/officeart/2005/8/layout/cycle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9185B203-6295-4811-9521-52966E02D5E1}">
      <dgm:prSet phldrT="[Tekst]" custT="1"/>
      <dgm:spPr/>
      <dgm:t>
        <a:bodyPr/>
        <a:lstStyle/>
        <a:p>
          <a:r>
            <a:rPr lang="pl-PL" sz="2800" dirty="0" smtClean="0"/>
            <a:t>P – planowanie</a:t>
          </a:r>
        </a:p>
        <a:p>
          <a:endParaRPr lang="pl-PL" sz="1400" dirty="0" smtClean="0"/>
        </a:p>
      </dgm:t>
    </dgm:pt>
    <dgm:pt modelId="{DFF08017-38D6-459D-80F4-9C072D7E4B55}" type="parTrans" cxnId="{8E6854D7-4DD9-4F94-BC5B-79EAF0F5ACB1}">
      <dgm:prSet/>
      <dgm:spPr/>
      <dgm:t>
        <a:bodyPr/>
        <a:lstStyle/>
        <a:p>
          <a:endParaRPr lang="pl-PL"/>
        </a:p>
      </dgm:t>
    </dgm:pt>
    <dgm:pt modelId="{526D469B-A881-468A-B5DC-BCD66B16DE35}" type="sibTrans" cxnId="{8E6854D7-4DD9-4F94-BC5B-79EAF0F5ACB1}">
      <dgm:prSet/>
      <dgm:spPr/>
      <dgm:t>
        <a:bodyPr/>
        <a:lstStyle/>
        <a:p>
          <a:endParaRPr lang="pl-PL"/>
        </a:p>
      </dgm:t>
    </dgm:pt>
    <dgm:pt modelId="{A048A829-7BCD-44EF-83F8-C54996A61E6D}">
      <dgm:prSet phldrT="[Tekst]" custT="1"/>
      <dgm:spPr/>
      <dgm:t>
        <a:bodyPr/>
        <a:lstStyle/>
        <a:p>
          <a:r>
            <a:rPr lang="pl-PL" sz="2800" dirty="0" smtClean="0"/>
            <a:t>D – wdrażanie </a:t>
          </a:r>
        </a:p>
        <a:p>
          <a:r>
            <a:rPr lang="pl-PL" sz="2800" dirty="0" smtClean="0"/>
            <a:t>i funkcjonowanie</a:t>
          </a:r>
        </a:p>
        <a:p>
          <a:endParaRPr lang="pl-PL" sz="1800" dirty="0"/>
        </a:p>
      </dgm:t>
    </dgm:pt>
    <dgm:pt modelId="{247EA39A-0F69-4ACF-B91A-F35D33211295}" type="parTrans" cxnId="{39ED2376-E630-437C-B9B9-F2B023F66597}">
      <dgm:prSet/>
      <dgm:spPr/>
      <dgm:t>
        <a:bodyPr/>
        <a:lstStyle/>
        <a:p>
          <a:endParaRPr lang="pl-PL"/>
        </a:p>
      </dgm:t>
    </dgm:pt>
    <dgm:pt modelId="{E3C1E391-08D1-40D1-A199-01D41FF43BDD}" type="sibTrans" cxnId="{39ED2376-E630-437C-B9B9-F2B023F66597}">
      <dgm:prSet/>
      <dgm:spPr/>
      <dgm:t>
        <a:bodyPr/>
        <a:lstStyle/>
        <a:p>
          <a:endParaRPr lang="pl-PL"/>
        </a:p>
      </dgm:t>
    </dgm:pt>
    <dgm:pt modelId="{DB76A47A-8CE1-4D71-8087-2A80812DD44A}">
      <dgm:prSet phldrT="[Tekst]" custT="1"/>
      <dgm:spPr/>
      <dgm:t>
        <a:bodyPr/>
        <a:lstStyle/>
        <a:p>
          <a:r>
            <a:rPr lang="pl-PL" sz="2800" dirty="0" smtClean="0"/>
            <a:t>C – sprawdzenie</a:t>
          </a:r>
        </a:p>
        <a:p>
          <a:r>
            <a:rPr lang="pl-PL" sz="1600" dirty="0" smtClean="0"/>
            <a:t>(zamierzone wyniki systemu zarządzania środowiskowego)</a:t>
          </a:r>
        </a:p>
      </dgm:t>
    </dgm:pt>
    <dgm:pt modelId="{9E60D551-DB53-4374-A74C-0AE255C29665}" type="parTrans" cxnId="{63A1F094-465E-416B-A135-14E923AC36AE}">
      <dgm:prSet/>
      <dgm:spPr/>
      <dgm:t>
        <a:bodyPr/>
        <a:lstStyle/>
        <a:p>
          <a:endParaRPr lang="pl-PL"/>
        </a:p>
      </dgm:t>
    </dgm:pt>
    <dgm:pt modelId="{1AA63514-FF33-4BF3-9597-537F5013B9D1}" type="sibTrans" cxnId="{63A1F094-465E-416B-A135-14E923AC36AE}">
      <dgm:prSet/>
      <dgm:spPr/>
      <dgm:t>
        <a:bodyPr/>
        <a:lstStyle/>
        <a:p>
          <a:endParaRPr lang="pl-PL"/>
        </a:p>
      </dgm:t>
    </dgm:pt>
    <dgm:pt modelId="{AC65B6DC-68AE-4D18-A7B2-B3B5DE5D0A62}">
      <dgm:prSet phldrT="[Tekst]"/>
      <dgm:spPr/>
      <dgm:t>
        <a:bodyPr/>
        <a:lstStyle/>
        <a:p>
          <a:r>
            <a:rPr lang="pl-PL" dirty="0" smtClean="0"/>
            <a:t>A – przegląd wykonywany przez kierownictwo (doskonalenie)</a:t>
          </a:r>
          <a:endParaRPr lang="pl-PL" dirty="0"/>
        </a:p>
      </dgm:t>
    </dgm:pt>
    <dgm:pt modelId="{F8B4DFEB-3DA2-4C58-88DA-303ADC132708}" type="parTrans" cxnId="{ECD77BCB-2AB3-4C7F-B9DF-962312E792EF}">
      <dgm:prSet/>
      <dgm:spPr/>
      <dgm:t>
        <a:bodyPr/>
        <a:lstStyle/>
        <a:p>
          <a:endParaRPr lang="pl-PL"/>
        </a:p>
      </dgm:t>
    </dgm:pt>
    <dgm:pt modelId="{016BDCD5-76DE-47A3-8A20-EEF06913D465}" type="sibTrans" cxnId="{ECD77BCB-2AB3-4C7F-B9DF-962312E792EF}">
      <dgm:prSet/>
      <dgm:spPr/>
      <dgm:t>
        <a:bodyPr/>
        <a:lstStyle/>
        <a:p>
          <a:endParaRPr lang="pl-PL"/>
        </a:p>
      </dgm:t>
    </dgm:pt>
    <dgm:pt modelId="{D1FAF5B6-FAB9-4027-A358-178E2C78D3F9}" type="pres">
      <dgm:prSet presAssocID="{4C1F0E8B-D844-4E38-B939-3F1FA39CF70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0FA0A1F-B29E-4C04-813C-C9B4066CDC0C}" type="pres">
      <dgm:prSet presAssocID="{4C1F0E8B-D844-4E38-B939-3F1FA39CF700}" presName="cycle" presStyleCnt="0"/>
      <dgm:spPr/>
    </dgm:pt>
    <dgm:pt modelId="{7EB5383B-8664-41CC-8651-F985872C8000}" type="pres">
      <dgm:prSet presAssocID="{9185B203-6295-4811-9521-52966E02D5E1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0C4C425-0084-474A-B784-46FC40A64CB1}" type="pres">
      <dgm:prSet presAssocID="{526D469B-A881-468A-B5DC-BCD66B16DE35}" presName="sibTransFirstNode" presStyleLbl="bgShp" presStyleIdx="0" presStyleCnt="1"/>
      <dgm:spPr/>
      <dgm:t>
        <a:bodyPr/>
        <a:lstStyle/>
        <a:p>
          <a:endParaRPr lang="pl-PL"/>
        </a:p>
      </dgm:t>
    </dgm:pt>
    <dgm:pt modelId="{67067405-215F-4809-95CD-7009A6BCEB13}" type="pres">
      <dgm:prSet presAssocID="{A048A829-7BCD-44EF-83F8-C54996A61E6D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55FD76B-B0BE-4097-8E05-EA75B55B1C5B}" type="pres">
      <dgm:prSet presAssocID="{DB76A47A-8CE1-4D71-8087-2A80812DD44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B2C49C6-7BAE-4660-B1FC-ECFB3C8B4198}" type="pres">
      <dgm:prSet presAssocID="{AC65B6DC-68AE-4D18-A7B2-B3B5DE5D0A62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CD77BCB-2AB3-4C7F-B9DF-962312E792EF}" srcId="{4C1F0E8B-D844-4E38-B939-3F1FA39CF700}" destId="{AC65B6DC-68AE-4D18-A7B2-B3B5DE5D0A62}" srcOrd="3" destOrd="0" parTransId="{F8B4DFEB-3DA2-4C58-88DA-303ADC132708}" sibTransId="{016BDCD5-76DE-47A3-8A20-EEF06913D465}"/>
    <dgm:cxn modelId="{8E6854D7-4DD9-4F94-BC5B-79EAF0F5ACB1}" srcId="{4C1F0E8B-D844-4E38-B939-3F1FA39CF700}" destId="{9185B203-6295-4811-9521-52966E02D5E1}" srcOrd="0" destOrd="0" parTransId="{DFF08017-38D6-459D-80F4-9C072D7E4B55}" sibTransId="{526D469B-A881-468A-B5DC-BCD66B16DE35}"/>
    <dgm:cxn modelId="{5CA34F00-970C-410B-B8EC-E57DF6829415}" type="presOf" srcId="{AC65B6DC-68AE-4D18-A7B2-B3B5DE5D0A62}" destId="{EB2C49C6-7BAE-4660-B1FC-ECFB3C8B4198}" srcOrd="0" destOrd="0" presId="urn:microsoft.com/office/officeart/2005/8/layout/cycle3"/>
    <dgm:cxn modelId="{F03F1E45-619B-41F7-A99B-22A7A2A6B01D}" type="presOf" srcId="{DB76A47A-8CE1-4D71-8087-2A80812DD44A}" destId="{C55FD76B-B0BE-4097-8E05-EA75B55B1C5B}" srcOrd="0" destOrd="0" presId="urn:microsoft.com/office/officeart/2005/8/layout/cycle3"/>
    <dgm:cxn modelId="{D8A68945-FCB4-4B2A-B87C-874D35B2EC4F}" type="presOf" srcId="{A048A829-7BCD-44EF-83F8-C54996A61E6D}" destId="{67067405-215F-4809-95CD-7009A6BCEB13}" srcOrd="0" destOrd="0" presId="urn:microsoft.com/office/officeart/2005/8/layout/cycle3"/>
    <dgm:cxn modelId="{39ED2376-E630-437C-B9B9-F2B023F66597}" srcId="{4C1F0E8B-D844-4E38-B939-3F1FA39CF700}" destId="{A048A829-7BCD-44EF-83F8-C54996A61E6D}" srcOrd="1" destOrd="0" parTransId="{247EA39A-0F69-4ACF-B91A-F35D33211295}" sibTransId="{E3C1E391-08D1-40D1-A199-01D41FF43BDD}"/>
    <dgm:cxn modelId="{5F2A675F-4E02-49CB-9764-2B4AE3B928F6}" type="presOf" srcId="{526D469B-A881-468A-B5DC-BCD66B16DE35}" destId="{60C4C425-0084-474A-B784-46FC40A64CB1}" srcOrd="0" destOrd="0" presId="urn:microsoft.com/office/officeart/2005/8/layout/cycle3"/>
    <dgm:cxn modelId="{24B3C52A-C4CA-42D9-B3FE-40CE39F829AB}" type="presOf" srcId="{4C1F0E8B-D844-4E38-B939-3F1FA39CF700}" destId="{D1FAF5B6-FAB9-4027-A358-178E2C78D3F9}" srcOrd="0" destOrd="0" presId="urn:microsoft.com/office/officeart/2005/8/layout/cycle3"/>
    <dgm:cxn modelId="{63A1F094-465E-416B-A135-14E923AC36AE}" srcId="{4C1F0E8B-D844-4E38-B939-3F1FA39CF700}" destId="{DB76A47A-8CE1-4D71-8087-2A80812DD44A}" srcOrd="2" destOrd="0" parTransId="{9E60D551-DB53-4374-A74C-0AE255C29665}" sibTransId="{1AA63514-FF33-4BF3-9597-537F5013B9D1}"/>
    <dgm:cxn modelId="{7FD0C945-6BC0-45AE-892D-6E5FFBD67981}" type="presOf" srcId="{9185B203-6295-4811-9521-52966E02D5E1}" destId="{7EB5383B-8664-41CC-8651-F985872C8000}" srcOrd="0" destOrd="0" presId="urn:microsoft.com/office/officeart/2005/8/layout/cycle3"/>
    <dgm:cxn modelId="{C5CA04BF-C4CB-4E4F-8CB4-391A7FB5F42F}" type="presParOf" srcId="{D1FAF5B6-FAB9-4027-A358-178E2C78D3F9}" destId="{20FA0A1F-B29E-4C04-813C-C9B4066CDC0C}" srcOrd="0" destOrd="0" presId="urn:microsoft.com/office/officeart/2005/8/layout/cycle3"/>
    <dgm:cxn modelId="{EA9AAA1C-A300-4860-B6DC-41F09DBCB23E}" type="presParOf" srcId="{20FA0A1F-B29E-4C04-813C-C9B4066CDC0C}" destId="{7EB5383B-8664-41CC-8651-F985872C8000}" srcOrd="0" destOrd="0" presId="urn:microsoft.com/office/officeart/2005/8/layout/cycle3"/>
    <dgm:cxn modelId="{F5924CDB-B952-4F60-97BA-AD6E892E3311}" type="presParOf" srcId="{20FA0A1F-B29E-4C04-813C-C9B4066CDC0C}" destId="{60C4C425-0084-474A-B784-46FC40A64CB1}" srcOrd="1" destOrd="0" presId="urn:microsoft.com/office/officeart/2005/8/layout/cycle3"/>
    <dgm:cxn modelId="{189B86A1-C234-43D7-A723-6903D4EDAC43}" type="presParOf" srcId="{20FA0A1F-B29E-4C04-813C-C9B4066CDC0C}" destId="{67067405-215F-4809-95CD-7009A6BCEB13}" srcOrd="2" destOrd="0" presId="urn:microsoft.com/office/officeart/2005/8/layout/cycle3"/>
    <dgm:cxn modelId="{C37E1DFE-18C4-4ACC-A472-E535E1644609}" type="presParOf" srcId="{20FA0A1F-B29E-4C04-813C-C9B4066CDC0C}" destId="{C55FD76B-B0BE-4097-8E05-EA75B55B1C5B}" srcOrd="3" destOrd="0" presId="urn:microsoft.com/office/officeart/2005/8/layout/cycle3"/>
    <dgm:cxn modelId="{B61333FA-8140-4B65-A135-223D3F9CF659}" type="presParOf" srcId="{20FA0A1F-B29E-4C04-813C-C9B4066CDC0C}" destId="{EB2C49C6-7BAE-4660-B1FC-ECFB3C8B4198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DAD446-D9E8-4E74-A76A-EFB2E07C4C0B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4A80343-C49C-4EBD-A68C-11595E347958}">
      <dgm:prSet custT="1"/>
      <dgm:spPr/>
      <dgm:t>
        <a:bodyPr/>
        <a:lstStyle/>
        <a:p>
          <a:pPr rtl="0"/>
          <a:r>
            <a:rPr lang="pl-PL" sz="3200" dirty="0" smtClean="0"/>
            <a:t>Każda grupa przygotowuje mini plakat, który zachęci różnego rodzaju organizacje (duże i małe) do wdrożenia systemu zarządzania środowiskowego, czyli norm serii ISO 14000.</a:t>
          </a:r>
          <a:endParaRPr lang="pl-PL" sz="3200" dirty="0"/>
        </a:p>
      </dgm:t>
    </dgm:pt>
    <dgm:pt modelId="{C24B4C59-0FF3-4152-BDBA-82EFF9BE5571}" type="parTrans" cxnId="{673A98DF-184E-44D2-9ABE-7F8F773223B9}">
      <dgm:prSet/>
      <dgm:spPr/>
      <dgm:t>
        <a:bodyPr/>
        <a:lstStyle/>
        <a:p>
          <a:endParaRPr lang="pl-PL"/>
        </a:p>
      </dgm:t>
    </dgm:pt>
    <dgm:pt modelId="{15194AF0-BA42-4B36-90AC-F72B995283B2}" type="sibTrans" cxnId="{673A98DF-184E-44D2-9ABE-7F8F773223B9}">
      <dgm:prSet/>
      <dgm:spPr/>
      <dgm:t>
        <a:bodyPr/>
        <a:lstStyle/>
        <a:p>
          <a:endParaRPr lang="pl-PL"/>
        </a:p>
      </dgm:t>
    </dgm:pt>
    <dgm:pt modelId="{66840582-E2A1-4FEF-8F73-5E0B770EC41A}" type="pres">
      <dgm:prSet presAssocID="{5EDAD446-D9E8-4E74-A76A-EFB2E07C4C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A8C3E40A-0800-4B83-BABE-AB771145C3AB}" type="pres">
      <dgm:prSet presAssocID="{74A80343-C49C-4EBD-A68C-11595E347958}" presName="parentText" presStyleLbl="node1" presStyleIdx="0" presStyleCnt="1" custLinFactNeighborY="-968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673A98DF-184E-44D2-9ABE-7F8F773223B9}" srcId="{5EDAD446-D9E8-4E74-A76A-EFB2E07C4C0B}" destId="{74A80343-C49C-4EBD-A68C-11595E347958}" srcOrd="0" destOrd="0" parTransId="{C24B4C59-0FF3-4152-BDBA-82EFF9BE5571}" sibTransId="{15194AF0-BA42-4B36-90AC-F72B995283B2}"/>
    <dgm:cxn modelId="{82AEAC28-49A4-4F03-A17A-A60A5E0F5AC0}" type="presOf" srcId="{5EDAD446-D9E8-4E74-A76A-EFB2E07C4C0B}" destId="{66840582-E2A1-4FEF-8F73-5E0B770EC41A}" srcOrd="0" destOrd="0" presId="urn:microsoft.com/office/officeart/2005/8/layout/vList2"/>
    <dgm:cxn modelId="{28979383-C15C-45EA-AAEF-0E150D6EB419}" type="presOf" srcId="{74A80343-C49C-4EBD-A68C-11595E347958}" destId="{A8C3E40A-0800-4B83-BABE-AB771145C3AB}" srcOrd="0" destOrd="0" presId="urn:microsoft.com/office/officeart/2005/8/layout/vList2"/>
    <dgm:cxn modelId="{6C9A518F-4DB3-4C80-9005-86240FC2D5E7}" type="presParOf" srcId="{66840582-E2A1-4FEF-8F73-5E0B770EC41A}" destId="{A8C3E40A-0800-4B83-BABE-AB771145C3A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3EF124-B06E-4882-ADE6-5E500118BDAC}">
      <dsp:nvSpPr>
        <dsp:cNvPr id="0" name=""/>
        <dsp:cNvSpPr/>
      </dsp:nvSpPr>
      <dsp:spPr>
        <a:xfrm>
          <a:off x="421315" y="2298"/>
          <a:ext cx="3446080" cy="17230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AKTY PRAWNE            W DZIEDZINIE OCHRONY ŚRODOWISKA NATURALNEGO</a:t>
          </a:r>
          <a:endParaRPr lang="pl-PL" sz="2400" kern="1200" dirty="0"/>
        </a:p>
      </dsp:txBody>
      <dsp:txXfrm>
        <a:off x="471781" y="52764"/>
        <a:ext cx="3345148" cy="1622108"/>
      </dsp:txXfrm>
    </dsp:sp>
    <dsp:sp modelId="{08822D34-8EA2-4440-A369-1FFA91EC7E8A}">
      <dsp:nvSpPr>
        <dsp:cNvPr id="0" name=""/>
        <dsp:cNvSpPr/>
      </dsp:nvSpPr>
      <dsp:spPr>
        <a:xfrm>
          <a:off x="765923" y="1725338"/>
          <a:ext cx="344608" cy="12922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2280"/>
              </a:lnTo>
              <a:lnTo>
                <a:pt x="344608" y="129228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97FF6-EEB4-4C2F-8586-59520C751222}">
      <dsp:nvSpPr>
        <dsp:cNvPr id="0" name=""/>
        <dsp:cNvSpPr/>
      </dsp:nvSpPr>
      <dsp:spPr>
        <a:xfrm>
          <a:off x="1110531" y="2156098"/>
          <a:ext cx="2756864" cy="172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Określają </a:t>
          </a:r>
          <a:r>
            <a:rPr lang="pl-PL" sz="1600" b="1" kern="1200" dirty="0" smtClean="0"/>
            <a:t>granice</a:t>
          </a:r>
          <a:r>
            <a:rPr lang="pl-PL" sz="1600" kern="1200" dirty="0" smtClean="0"/>
            <a:t> zanieczyszczeń wody i gleby, stopień emisji toksycznych gazów do atmosfery itp.</a:t>
          </a:r>
          <a:endParaRPr lang="pl-PL" sz="1600" kern="1200" dirty="0"/>
        </a:p>
      </dsp:txBody>
      <dsp:txXfrm>
        <a:off x="1160997" y="2206564"/>
        <a:ext cx="2655932" cy="1622108"/>
      </dsp:txXfrm>
    </dsp:sp>
    <dsp:sp modelId="{2E63FC42-C8A0-48F9-9436-947943BA17DA}">
      <dsp:nvSpPr>
        <dsp:cNvPr id="0" name=""/>
        <dsp:cNvSpPr/>
      </dsp:nvSpPr>
      <dsp:spPr>
        <a:xfrm>
          <a:off x="4728916" y="2298"/>
          <a:ext cx="3446080" cy="17230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 smtClean="0"/>
            <a:t>NORMY W DZIEDZINIE OCHRONY ŚRODOWISKA NATURALNEGO </a:t>
          </a:r>
          <a:endParaRPr lang="pl-PL" sz="2400" kern="1200" dirty="0"/>
        </a:p>
      </dsp:txBody>
      <dsp:txXfrm>
        <a:off x="4779382" y="52764"/>
        <a:ext cx="3345148" cy="1622108"/>
      </dsp:txXfrm>
    </dsp:sp>
    <dsp:sp modelId="{7AD3604E-A47D-4FCD-8463-384A6AD2E63E}">
      <dsp:nvSpPr>
        <dsp:cNvPr id="0" name=""/>
        <dsp:cNvSpPr/>
      </dsp:nvSpPr>
      <dsp:spPr>
        <a:xfrm>
          <a:off x="5073524" y="1725338"/>
          <a:ext cx="344608" cy="12922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2280"/>
              </a:lnTo>
              <a:lnTo>
                <a:pt x="344608" y="129228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09B1D5-1B13-4390-B200-D7A0BBF2503F}">
      <dsp:nvSpPr>
        <dsp:cNvPr id="0" name=""/>
        <dsp:cNvSpPr/>
      </dsp:nvSpPr>
      <dsp:spPr>
        <a:xfrm>
          <a:off x="5418132" y="2156098"/>
          <a:ext cx="2756864" cy="172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Określają </a:t>
          </a:r>
          <a:r>
            <a:rPr lang="pl-PL" sz="1600" b="1" kern="1200" dirty="0" smtClean="0"/>
            <a:t>metody</a:t>
          </a:r>
          <a:r>
            <a:rPr lang="pl-PL" sz="1600" kern="1200" dirty="0" smtClean="0"/>
            <a:t>, jakimi powinno się badać zawartość skażeń w przyrodzie.</a:t>
          </a:r>
          <a:endParaRPr lang="pl-PL" sz="1600" kern="1200" dirty="0"/>
        </a:p>
      </dsp:txBody>
      <dsp:txXfrm>
        <a:off x="5468598" y="2206564"/>
        <a:ext cx="2655932" cy="16221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9DC6B-0E74-4130-8E1F-A7428568960B}">
      <dsp:nvSpPr>
        <dsp:cNvPr id="0" name=""/>
        <dsp:cNvSpPr/>
      </dsp:nvSpPr>
      <dsp:spPr>
        <a:xfrm>
          <a:off x="0" y="2020"/>
          <a:ext cx="8728364" cy="1000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Normy te prezentują strategiczne podejście do </a:t>
          </a:r>
          <a:r>
            <a:rPr lang="pl-PL" sz="1900" b="1" kern="1200" dirty="0" smtClean="0"/>
            <a:t>spraw środowiskowych</a:t>
          </a:r>
          <a:r>
            <a:rPr lang="pl-PL" sz="1900" kern="1200" dirty="0" smtClean="0"/>
            <a:t> i obejmują wszystkie zagadnienia istotne z punktu widzenia </a:t>
          </a:r>
          <a:r>
            <a:rPr lang="pl-PL" sz="1900" b="1" kern="1200" dirty="0" smtClean="0"/>
            <a:t>zarządzania środowiskiem</a:t>
          </a:r>
          <a:r>
            <a:rPr lang="pl-PL" sz="1900" kern="1200" dirty="0" smtClean="0"/>
            <a:t>.</a:t>
          </a:r>
          <a:endParaRPr lang="pl-PL" sz="1900" kern="1200" dirty="0"/>
        </a:p>
      </dsp:txBody>
      <dsp:txXfrm>
        <a:off x="48833" y="50853"/>
        <a:ext cx="8630698" cy="902684"/>
      </dsp:txXfrm>
    </dsp:sp>
    <dsp:sp modelId="{A7B3C895-AA52-4537-B775-EAAFB039C67E}">
      <dsp:nvSpPr>
        <dsp:cNvPr id="0" name=""/>
        <dsp:cNvSpPr/>
      </dsp:nvSpPr>
      <dsp:spPr>
        <a:xfrm>
          <a:off x="0" y="1065396"/>
          <a:ext cx="8728364" cy="10003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 dirty="0" smtClean="0"/>
            <a:t>Ich zadaniem jest:</a:t>
          </a:r>
          <a:endParaRPr lang="pl-PL" sz="1900" kern="1200" dirty="0"/>
        </a:p>
      </dsp:txBody>
      <dsp:txXfrm>
        <a:off x="48833" y="1114229"/>
        <a:ext cx="8630698" cy="902684"/>
      </dsp:txXfrm>
    </dsp:sp>
    <dsp:sp modelId="{9735B396-A535-4966-A92B-5CBED28830DB}">
      <dsp:nvSpPr>
        <dsp:cNvPr id="0" name=""/>
        <dsp:cNvSpPr/>
      </dsp:nvSpPr>
      <dsp:spPr>
        <a:xfrm>
          <a:off x="0" y="2057440"/>
          <a:ext cx="8728364" cy="1573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126" tIns="20320" rIns="113792" bIns="20320" numCol="1" spcCol="1270" anchor="t" anchorCtr="0">
          <a:noAutofit/>
        </a:bodyPr>
        <a:lstStyle/>
        <a:p>
          <a:pPr marL="171450" lvl="1" indent="-171450" algn="ctr" defTabSz="711200" rtl="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600" kern="1200" dirty="0" smtClean="0"/>
            <a:t>pomoc organizacjom (niezależnie od ich charakteru, wielkości i rodzaju) w zarządzaniu wpływem ich działań, wyrobów i usług na środowisko,</a:t>
          </a:r>
          <a:endParaRPr lang="pl-PL" sz="1600" kern="1200" dirty="0"/>
        </a:p>
        <a:p>
          <a:pPr marL="171450" lvl="1" indent="-171450" algn="ctr" defTabSz="711200" rtl="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600" kern="1200" dirty="0" smtClean="0"/>
            <a:t>zminimalizowaniu negatywnego oddziaływania na środowisko,</a:t>
          </a:r>
          <a:endParaRPr lang="pl-PL" sz="1600" kern="1200" dirty="0"/>
        </a:p>
        <a:p>
          <a:pPr marL="171450" lvl="1" indent="-171450" algn="ctr" defTabSz="711200" rtl="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600" kern="1200" dirty="0" smtClean="0"/>
            <a:t>efektywnym wykorzystaniu dostępnych zasobów na każdym etapie ich działalności.</a:t>
          </a:r>
          <a:endParaRPr lang="pl-PL" sz="1600" kern="1200" dirty="0"/>
        </a:p>
      </dsp:txBody>
      <dsp:txXfrm>
        <a:off x="0" y="2057440"/>
        <a:ext cx="8728364" cy="15731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DE065-5259-447C-9D8A-7508FA2DC111}">
      <dsp:nvSpPr>
        <dsp:cNvPr id="0" name=""/>
        <dsp:cNvSpPr/>
      </dsp:nvSpPr>
      <dsp:spPr>
        <a:xfrm>
          <a:off x="4298156" y="1102369"/>
          <a:ext cx="1561832" cy="4627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1382"/>
              </a:lnTo>
              <a:lnTo>
                <a:pt x="1561832" y="231382"/>
              </a:lnTo>
              <a:lnTo>
                <a:pt x="1561832" y="46276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F7F169-BB99-49ED-9328-CCB1DA386E49}">
      <dsp:nvSpPr>
        <dsp:cNvPr id="0" name=""/>
        <dsp:cNvSpPr/>
      </dsp:nvSpPr>
      <dsp:spPr>
        <a:xfrm>
          <a:off x="2726483" y="1102369"/>
          <a:ext cx="1571672" cy="462765"/>
        </a:xfrm>
        <a:custGeom>
          <a:avLst/>
          <a:gdLst/>
          <a:ahLst/>
          <a:cxnLst/>
          <a:rect l="0" t="0" r="0" b="0"/>
          <a:pathLst>
            <a:path>
              <a:moveTo>
                <a:pt x="1571672" y="0"/>
              </a:moveTo>
              <a:lnTo>
                <a:pt x="1571672" y="231382"/>
              </a:lnTo>
              <a:lnTo>
                <a:pt x="0" y="231382"/>
              </a:lnTo>
              <a:lnTo>
                <a:pt x="0" y="46276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594EB-E5EC-4AD1-B08D-56C06A1CD654}">
      <dsp:nvSpPr>
        <dsp:cNvPr id="0" name=""/>
        <dsp:cNvSpPr/>
      </dsp:nvSpPr>
      <dsp:spPr>
        <a:xfrm>
          <a:off x="3196333" y="547"/>
          <a:ext cx="2203644" cy="11018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rnd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300" kern="1200" dirty="0" smtClean="0">
              <a:solidFill>
                <a:srgbClr val="002060"/>
              </a:solidFill>
            </a:rPr>
            <a:t>ISO 14000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>
              <a:solidFill>
                <a:srgbClr val="002060"/>
              </a:solidFill>
            </a:rPr>
            <a:t>Systemy zarządzania środowiskowego</a:t>
          </a:r>
          <a:endParaRPr lang="pl-PL" sz="1600" kern="1200" dirty="0">
            <a:solidFill>
              <a:srgbClr val="002060"/>
            </a:solidFill>
          </a:endParaRPr>
        </a:p>
      </dsp:txBody>
      <dsp:txXfrm>
        <a:off x="3196333" y="547"/>
        <a:ext cx="2203644" cy="1101822"/>
      </dsp:txXfrm>
    </dsp:sp>
    <dsp:sp modelId="{1B614831-A600-4E93-8F8A-34A27D5B7819}">
      <dsp:nvSpPr>
        <dsp:cNvPr id="0" name=""/>
        <dsp:cNvSpPr/>
      </dsp:nvSpPr>
      <dsp:spPr>
        <a:xfrm>
          <a:off x="1396033" y="1565134"/>
          <a:ext cx="2660900" cy="20169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4400" kern="1200" dirty="0" smtClean="0">
              <a:solidFill>
                <a:srgbClr val="002060"/>
              </a:solidFill>
            </a:rPr>
            <a:t>ISO 14001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rgbClr val="002060"/>
              </a:solidFill>
            </a:rPr>
            <a:t>PN-EN ISO 14001:2005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0" kern="1200" dirty="0" smtClean="0">
              <a:solidFill>
                <a:srgbClr val="002060"/>
              </a:solidFill>
            </a:rPr>
            <a:t>Systemy zarządzania środowiskowego – Wymagania i wytyczne stosowania</a:t>
          </a:r>
          <a:endParaRPr lang="pl-PL" sz="1600" b="0" kern="1200" dirty="0">
            <a:solidFill>
              <a:srgbClr val="002060"/>
            </a:solidFill>
          </a:endParaRPr>
        </a:p>
      </dsp:txBody>
      <dsp:txXfrm>
        <a:off x="1396033" y="1565134"/>
        <a:ext cx="2660900" cy="2016962"/>
      </dsp:txXfrm>
    </dsp:sp>
    <dsp:sp modelId="{07728DFF-88FF-469B-A4BE-72D5947F9533}">
      <dsp:nvSpPr>
        <dsp:cNvPr id="0" name=""/>
        <dsp:cNvSpPr/>
      </dsp:nvSpPr>
      <dsp:spPr>
        <a:xfrm>
          <a:off x="4519699" y="1565134"/>
          <a:ext cx="2680579" cy="23157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rnd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4400" kern="1200" dirty="0" smtClean="0">
              <a:solidFill>
                <a:srgbClr val="002060"/>
              </a:solidFill>
            </a:rPr>
            <a:t>ISO 14004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>
              <a:solidFill>
                <a:srgbClr val="002060"/>
              </a:solidFill>
            </a:rPr>
            <a:t>PN-EN ISO 14004:2005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>
              <a:solidFill>
                <a:srgbClr val="002060"/>
              </a:solidFill>
            </a:rPr>
            <a:t>Systemy zarządzania środowiskowego – Ogólne wytyczne dotyczące zasad, systemów i technik wspomagających</a:t>
          </a:r>
          <a:endParaRPr lang="pl-PL" sz="1600" kern="1200" dirty="0">
            <a:solidFill>
              <a:srgbClr val="002060"/>
            </a:solidFill>
          </a:endParaRPr>
        </a:p>
      </dsp:txBody>
      <dsp:txXfrm>
        <a:off x="4519699" y="1565134"/>
        <a:ext cx="2680579" cy="23157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C4C425-0084-474A-B784-46FC40A64CB1}">
      <dsp:nvSpPr>
        <dsp:cNvPr id="0" name=""/>
        <dsp:cNvSpPr/>
      </dsp:nvSpPr>
      <dsp:spPr>
        <a:xfrm>
          <a:off x="2163309" y="-119393"/>
          <a:ext cx="4696470" cy="4696470"/>
        </a:xfrm>
        <a:prstGeom prst="circularArrow">
          <a:avLst>
            <a:gd name="adj1" fmla="val 4668"/>
            <a:gd name="adj2" fmla="val 272909"/>
            <a:gd name="adj3" fmla="val 12858026"/>
            <a:gd name="adj4" fmla="val 18012713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B5383B-8664-41CC-8651-F985872C8000}">
      <dsp:nvSpPr>
        <dsp:cNvPr id="0" name=""/>
        <dsp:cNvSpPr/>
      </dsp:nvSpPr>
      <dsp:spPr>
        <a:xfrm>
          <a:off x="2958498" y="2215"/>
          <a:ext cx="3106092" cy="155304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P – planowanie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400" kern="1200" dirty="0" smtClean="0"/>
        </a:p>
      </dsp:txBody>
      <dsp:txXfrm>
        <a:off x="3034311" y="78028"/>
        <a:ext cx="2954466" cy="1401420"/>
      </dsp:txXfrm>
    </dsp:sp>
    <dsp:sp modelId="{67067405-215F-4809-95CD-7009A6BCEB13}">
      <dsp:nvSpPr>
        <dsp:cNvPr id="0" name=""/>
        <dsp:cNvSpPr/>
      </dsp:nvSpPr>
      <dsp:spPr>
        <a:xfrm>
          <a:off x="4644843" y="1688560"/>
          <a:ext cx="3106092" cy="15530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D – wdrażanie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i funkcjonowanie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800" kern="1200" dirty="0"/>
        </a:p>
      </dsp:txBody>
      <dsp:txXfrm>
        <a:off x="4720656" y="1764373"/>
        <a:ext cx="2954466" cy="1401420"/>
      </dsp:txXfrm>
    </dsp:sp>
    <dsp:sp modelId="{C55FD76B-B0BE-4097-8E05-EA75B55B1C5B}">
      <dsp:nvSpPr>
        <dsp:cNvPr id="0" name=""/>
        <dsp:cNvSpPr/>
      </dsp:nvSpPr>
      <dsp:spPr>
        <a:xfrm>
          <a:off x="2958498" y="3374905"/>
          <a:ext cx="3106092" cy="155304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800" kern="1200" dirty="0" smtClean="0"/>
            <a:t>C – sprawdzenie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(zamierzone wyniki systemu zarządzania środowiskowego)</a:t>
          </a:r>
        </a:p>
      </dsp:txBody>
      <dsp:txXfrm>
        <a:off x="3034311" y="3450718"/>
        <a:ext cx="2954466" cy="1401420"/>
      </dsp:txXfrm>
    </dsp:sp>
    <dsp:sp modelId="{EB2C49C6-7BAE-4660-B1FC-ECFB3C8B4198}">
      <dsp:nvSpPr>
        <dsp:cNvPr id="0" name=""/>
        <dsp:cNvSpPr/>
      </dsp:nvSpPr>
      <dsp:spPr>
        <a:xfrm>
          <a:off x="1272153" y="1688560"/>
          <a:ext cx="3106092" cy="155304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300" kern="1200" dirty="0" smtClean="0"/>
            <a:t>A – przegląd wykonywany przez kierownictwo (doskonalenie)</a:t>
          </a:r>
          <a:endParaRPr lang="pl-PL" sz="2300" kern="1200" dirty="0"/>
        </a:p>
      </dsp:txBody>
      <dsp:txXfrm>
        <a:off x="1347966" y="1764373"/>
        <a:ext cx="2954466" cy="14014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3E40A-0800-4B83-BABE-AB771145C3AB}">
      <dsp:nvSpPr>
        <dsp:cNvPr id="0" name=""/>
        <dsp:cNvSpPr/>
      </dsp:nvSpPr>
      <dsp:spPr>
        <a:xfrm>
          <a:off x="0" y="696445"/>
          <a:ext cx="8596668" cy="26617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200" kern="1200" dirty="0" smtClean="0"/>
            <a:t>Każda grupa przygotowuje mini plakat, który zachęci różnego rodzaju organizacje (duże i małe) do wdrożenia systemu zarządzania środowiskowego, czyli norm serii ISO 14000.</a:t>
          </a:r>
          <a:endParaRPr lang="pl-PL" sz="3200" kern="1200" dirty="0"/>
        </a:p>
      </dsp:txBody>
      <dsp:txXfrm>
        <a:off x="129936" y="826381"/>
        <a:ext cx="8336796" cy="2401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3426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5494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02813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4065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6944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3273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9742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82196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1666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0117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4312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268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01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371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4423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7168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AEA1D-6A13-4711-B64E-3239D1C99BD8}" type="datetimeFigureOut">
              <a:rPr lang="pl-PL" smtClean="0"/>
              <a:t>2018-01-19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3F60DE4-D68D-44D0-81ED-447BAA880A9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149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YkKaphRWJ2M" TargetMode="External"/><Relationship Id="rId4" Type="http://schemas.openxmlformats.org/officeDocument/2006/relationships/hyperlink" Target="https://www.youtube.com/results?search_query=cz%C5%82owiek+i+swiat+natury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69022" y="1706880"/>
            <a:ext cx="8596668" cy="2083724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800" b="1" dirty="0" smtClean="0"/>
              <a:t/>
            </a:r>
            <a:br>
              <a:rPr lang="pl-PL" sz="4800" b="1" dirty="0" smtClean="0"/>
            </a:br>
            <a:r>
              <a:rPr lang="pl-PL" sz="4800" b="1" dirty="0" smtClean="0"/>
              <a:t>Jak myślicie, o czym porozmawiamy na dzisiejszej lekcji?</a:t>
            </a:r>
            <a:endParaRPr lang="pl-PL" sz="4800" b="1" dirty="0"/>
          </a:p>
        </p:txBody>
      </p:sp>
    </p:spTree>
    <p:extLst>
      <p:ext uri="{BB962C8B-B14F-4D97-AF65-F5344CB8AC3E}">
        <p14:creationId xmlns:p14="http://schemas.microsoft.com/office/powerpoint/2010/main" val="322971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609600"/>
            <a:ext cx="9551323" cy="1320800"/>
          </a:xfrm>
        </p:spPr>
        <p:txBody>
          <a:bodyPr>
            <a:normAutofit/>
          </a:bodyPr>
          <a:lstStyle/>
          <a:p>
            <a:pPr algn="ctr"/>
            <a:r>
              <a:rPr lang="pl-PL" sz="2400" b="1" dirty="0" smtClean="0"/>
              <a:t>AKTY PRAWNE A NORMY W DZIEDZINIE OCHRONY ŚRODOWISKA</a:t>
            </a:r>
            <a:endParaRPr lang="pl-PL" sz="2400" b="1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9403056"/>
              </p:ext>
            </p:extLst>
          </p:nvPr>
        </p:nvGraphicFramePr>
        <p:xfrm>
          <a:off x="460880" y="1686763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530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3" y="252153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 smtClean="0"/>
              <a:t>„Człowiek i świat natury”, czyli jak ważna jest idea zrównoważonego rozwoju</a:t>
            </a:r>
            <a:endParaRPr lang="pl-PL" b="1" dirty="0"/>
          </a:p>
        </p:txBody>
      </p:sp>
      <p:pic>
        <p:nvPicPr>
          <p:cNvPr id="5" name="YkKaphRWJ2M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31953" y="1962210"/>
            <a:ext cx="6087427" cy="342417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pole tekstowe 2"/>
          <p:cNvSpPr txBox="1"/>
          <p:nvPr/>
        </p:nvSpPr>
        <p:spPr>
          <a:xfrm>
            <a:off x="2901143" y="5544812"/>
            <a:ext cx="5503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pl-PL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www.youtube.com/results?search_query=cz%C5%82owiek+i+swiat+natury</a:t>
            </a:r>
            <a:endParaRPr lang="pl-PL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13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484908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Trwały i zrównoważony rozwój, </a:t>
            </a:r>
            <a:br>
              <a:rPr lang="pl-PL" dirty="0" smtClean="0"/>
            </a:br>
            <a:r>
              <a:rPr lang="pl-PL" dirty="0" smtClean="0"/>
              <a:t>czyli normy z serii </a:t>
            </a:r>
            <a:r>
              <a:rPr lang="pl-PL" b="1" dirty="0" smtClean="0"/>
              <a:t>ISO 14000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sz="2800" dirty="0"/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93451790"/>
              </p:ext>
            </p:extLst>
          </p:nvPr>
        </p:nvGraphicFramePr>
        <p:xfrm>
          <a:off x="611486" y="2129905"/>
          <a:ext cx="8728364" cy="3632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40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b="1" dirty="0" smtClean="0"/>
              <a:t>PODSTAWOWE NORMY w dziedzinie ochrony środowiska - SERIA ISO 14000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4620724"/>
              </p:ext>
            </p:extLst>
          </p:nvPr>
        </p:nvGraphicFramePr>
        <p:xfrm>
          <a:off x="677690" y="2168900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00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9392" y="227214"/>
            <a:ext cx="8596668" cy="1320800"/>
          </a:xfrm>
        </p:spPr>
        <p:txBody>
          <a:bodyPr>
            <a:normAutofit/>
          </a:bodyPr>
          <a:lstStyle/>
          <a:p>
            <a:r>
              <a:rPr lang="pl-PL" sz="4400" b="1" dirty="0" smtClean="0"/>
              <a:t>NORMA ISO 14001</a:t>
            </a:r>
            <a:endParaRPr lang="pl-PL" sz="44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9392" y="1030779"/>
            <a:ext cx="8596668" cy="5744094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pl-PL" sz="2000" dirty="0"/>
              <a:t>System zarządzania środowiskowego dedykowany jest dla wszystkich organizacji, którym zależy na ograniczeniu zanieczyszczenia </a:t>
            </a:r>
            <a:r>
              <a:rPr lang="pl-PL" sz="2000" dirty="0" smtClean="0"/>
              <a:t>środowiska i optymalizacji </a:t>
            </a:r>
            <a:r>
              <a:rPr lang="pl-PL" sz="2000" dirty="0"/>
              <a:t>swoich wydatków środowiskowych. </a:t>
            </a:r>
            <a:endParaRPr lang="pl-PL" sz="2000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pl-PL" sz="2000" dirty="0" smtClean="0"/>
              <a:t>Norma </a:t>
            </a:r>
            <a:r>
              <a:rPr lang="pl-PL" sz="2000" dirty="0"/>
              <a:t>ISO 14001 zawiera </a:t>
            </a:r>
            <a:r>
              <a:rPr lang="pl-PL" sz="2000" b="1" dirty="0"/>
              <a:t>wymagania</a:t>
            </a:r>
            <a:r>
              <a:rPr lang="pl-PL" sz="2000" dirty="0"/>
              <a:t>, które należy spełnić, aby </a:t>
            </a:r>
            <a:r>
              <a:rPr lang="pl-PL" sz="2000" dirty="0" smtClean="0"/>
              <a:t>wdrożyć w firmie </a:t>
            </a:r>
            <a:r>
              <a:rPr lang="pl-PL" sz="2000" dirty="0"/>
              <a:t>system zarządzania środowiskowego. </a:t>
            </a:r>
            <a:endParaRPr lang="pl-PL" sz="2000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pl-PL" sz="2000" dirty="0" smtClean="0"/>
              <a:t>Podstawowym zadaniem normy ISO 14001 jest </a:t>
            </a:r>
            <a:r>
              <a:rPr lang="pl-PL" sz="2000" b="1" dirty="0" smtClean="0"/>
              <a:t>wspomaganie ochrony środowiska i zapobieganie zanieczyszczeniom</a:t>
            </a:r>
            <a:r>
              <a:rPr lang="pl-PL" sz="2000" dirty="0" smtClean="0"/>
              <a:t> w sposób uwzględniający potrzeby społeczno-ekonomiczne – w </a:t>
            </a:r>
            <a:r>
              <a:rPr lang="pl-PL" sz="2000" b="1" dirty="0" smtClean="0"/>
              <a:t>myśl idei zrównoważonego rozwoju</a:t>
            </a:r>
            <a:r>
              <a:rPr lang="pl-PL" sz="2000" dirty="0" smtClean="0"/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pl-PL" sz="2000" dirty="0" smtClean="0"/>
              <a:t>Celem wdrożenia systemu zarządzania środowiskowego ISO 14001 jest </a:t>
            </a:r>
            <a:r>
              <a:rPr lang="pl-PL" sz="2000" b="1" dirty="0" smtClean="0"/>
              <a:t>uzyskanie poprawy efektów działalności środowiskowej</a:t>
            </a:r>
            <a:r>
              <a:rPr lang="pl-PL" sz="2000" dirty="0" smtClean="0"/>
              <a:t>.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pl-PL" sz="2000" dirty="0" smtClean="0"/>
              <a:t>W rezultacie norma ta opiera się na założeniu, że przedsiębiorstwa będą okresowo przeglądać i oceniać system zarządzania środowiskowego. Wszystko po to, aby wychwycić możliwości pozwalające udoskonalić działania przedsiębiorstw, a następnie je wdrożyć.</a:t>
            </a:r>
            <a:endParaRPr lang="pl-PL" sz="2000" dirty="0"/>
          </a:p>
          <a:p>
            <a:pPr marL="0" indent="0">
              <a:lnSpc>
                <a:spcPct val="170000"/>
              </a:lnSpc>
              <a:buNone/>
            </a:pPr>
            <a:r>
              <a:rPr lang="pl-PL" sz="2000" dirty="0" smtClean="0"/>
              <a:t>Skala, zakres działań oraz czas na przeprowadzenia takiego procesu jest ustalany we własnym zakresie przedsiębiorstwa, ale oczekuje się od niego, że podjęte udoskonalenia w systemach zarządzania środowiskiem doprowadzą do dalszej poprawy ich działalności środowiskowej. </a:t>
            </a:r>
          </a:p>
          <a:p>
            <a:pPr marL="0" indent="0">
              <a:buNone/>
            </a:pP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286265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0506" y="277091"/>
            <a:ext cx="8596668" cy="803564"/>
          </a:xfrm>
        </p:spPr>
        <p:txBody>
          <a:bodyPr>
            <a:normAutofit/>
          </a:bodyPr>
          <a:lstStyle/>
          <a:p>
            <a:pPr algn="ctr"/>
            <a:r>
              <a:rPr lang="pl-PL" sz="2000" b="1" dirty="0"/>
              <a:t>Struktura normy ISO 14001 w powiązaniu z modelem PDCA, </a:t>
            </a:r>
            <a:r>
              <a:rPr lang="pl-PL" sz="2000" b="1" dirty="0" smtClean="0"/>
              <a:t/>
            </a:r>
            <a:br>
              <a:rPr lang="pl-PL" sz="2000" b="1" dirty="0" smtClean="0"/>
            </a:br>
            <a:r>
              <a:rPr lang="pl-PL" sz="2000" b="1" dirty="0" smtClean="0"/>
              <a:t>czyli Plan-Do-</a:t>
            </a:r>
            <a:r>
              <a:rPr lang="pl-PL" sz="2000" b="1" dirty="0" err="1" smtClean="0"/>
              <a:t>Check</a:t>
            </a:r>
            <a:r>
              <a:rPr lang="pl-PL" sz="2000" b="1" dirty="0" smtClean="0"/>
              <a:t>-</a:t>
            </a:r>
            <a:r>
              <a:rPr lang="pl-PL" sz="2000" b="1" dirty="0" err="1" smtClean="0"/>
              <a:t>Act</a:t>
            </a:r>
            <a:r>
              <a:rPr lang="pl-PL" sz="2000" i="1" dirty="0" smtClean="0"/>
              <a:t> </a:t>
            </a:r>
            <a:r>
              <a:rPr lang="pl-PL" sz="2000" dirty="0" smtClean="0"/>
              <a:t>(Planuj-Wykonaj-Sprawdź-Działaj)</a:t>
            </a:r>
            <a:endParaRPr lang="pl-PL" sz="20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199292"/>
              </p:ext>
            </p:extLst>
          </p:nvPr>
        </p:nvGraphicFramePr>
        <p:xfrm>
          <a:off x="-134393" y="1465851"/>
          <a:ext cx="9023090" cy="4930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1321395" y="1834422"/>
            <a:ext cx="1097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 smtClean="0"/>
              <a:t>Czynniki wewnętrzne i zewnętrzne</a:t>
            </a:r>
            <a:endParaRPr lang="pl-PL" sz="1200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184993" y="1834422"/>
            <a:ext cx="1620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 smtClean="0"/>
              <a:t>Potrzeby </a:t>
            </a:r>
          </a:p>
          <a:p>
            <a:pPr algn="ctr"/>
            <a:r>
              <a:rPr lang="pl-PL" sz="1200" dirty="0" smtClean="0"/>
              <a:t>i oczekiwania stron zainteresowanych</a:t>
            </a:r>
            <a:endParaRPr lang="pl-PL" sz="1200" dirty="0"/>
          </a:p>
        </p:txBody>
      </p:sp>
      <p:sp>
        <p:nvSpPr>
          <p:cNvPr id="3" name="pole tekstowe 2"/>
          <p:cNvSpPr txBox="1"/>
          <p:nvPr/>
        </p:nvSpPr>
        <p:spPr>
          <a:xfrm>
            <a:off x="515061" y="6395258"/>
            <a:ext cx="190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Załącznik 4</a:t>
            </a:r>
          </a:p>
        </p:txBody>
      </p:sp>
    </p:spTree>
    <p:extLst>
      <p:ext uri="{BB962C8B-B14F-4D97-AF65-F5344CB8AC3E}">
        <p14:creationId xmlns:p14="http://schemas.microsoft.com/office/powerpoint/2010/main" val="291627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11327" y="110837"/>
            <a:ext cx="8596668" cy="803563"/>
          </a:xfrm>
        </p:spPr>
        <p:txBody>
          <a:bodyPr>
            <a:normAutofit/>
          </a:bodyPr>
          <a:lstStyle/>
          <a:p>
            <a:r>
              <a:rPr lang="pl-PL" sz="3200" dirty="0" smtClean="0"/>
              <a:t>Jak uzyskać certyfikat </a:t>
            </a:r>
            <a:r>
              <a:rPr lang="pl-PL" sz="3200" dirty="0"/>
              <a:t>ISO </a:t>
            </a:r>
            <a:r>
              <a:rPr lang="pl-PL" sz="3200" dirty="0" smtClean="0"/>
              <a:t>14001?</a:t>
            </a:r>
            <a:endParaRPr lang="pl-PL" sz="32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11327" y="914400"/>
            <a:ext cx="8596668" cy="6008112"/>
          </a:xfrm>
        </p:spPr>
        <p:txBody>
          <a:bodyPr>
            <a:noAutofit/>
          </a:bodyPr>
          <a:lstStyle/>
          <a:p>
            <a:pPr marL="0" indent="0" fontAlgn="base">
              <a:lnSpc>
                <a:spcPct val="150000"/>
              </a:lnSpc>
              <a:buNone/>
            </a:pPr>
            <a:r>
              <a:rPr lang="pl-PL" sz="1600" dirty="0" smtClean="0"/>
              <a:t>Aby uzyskać certyfikat ISO 14001 należy spełnić </a:t>
            </a:r>
            <a:r>
              <a:rPr lang="pl-PL" sz="1600" b="1" dirty="0" smtClean="0"/>
              <a:t>wymagania</a:t>
            </a:r>
            <a:r>
              <a:rPr lang="pl-PL" sz="1600" dirty="0" smtClean="0"/>
              <a:t> tej normy oraz poddać się </a:t>
            </a:r>
            <a:r>
              <a:rPr lang="pl-PL" sz="1600" b="1" dirty="0" smtClean="0"/>
              <a:t>procesowi certyfikacji</a:t>
            </a:r>
            <a:r>
              <a:rPr lang="pl-PL" sz="1600" dirty="0" smtClean="0"/>
              <a:t>, która prowadzona jest zawsze przez </a:t>
            </a:r>
            <a:r>
              <a:rPr lang="pl-PL" sz="1600" b="1" dirty="0" smtClean="0"/>
              <a:t>niezależną i bezstronną </a:t>
            </a:r>
            <a:r>
              <a:rPr lang="pl-PL" sz="1600" dirty="0"/>
              <a:t>jednostkę certyfikującą. </a:t>
            </a:r>
            <a:endParaRPr lang="pl-PL" sz="1600" dirty="0" smtClean="0"/>
          </a:p>
          <a:p>
            <a:pPr marL="0" indent="0" fontAlgn="base">
              <a:lnSpc>
                <a:spcPct val="150000"/>
              </a:lnSpc>
              <a:buNone/>
            </a:pPr>
            <a:endParaRPr lang="pl-PL" sz="1600" b="1" i="1" dirty="0"/>
          </a:p>
          <a:p>
            <a:pPr marL="0" indent="0" fontAlgn="base">
              <a:lnSpc>
                <a:spcPct val="150000"/>
              </a:lnSpc>
              <a:buNone/>
            </a:pPr>
            <a:r>
              <a:rPr lang="pl-PL" sz="1600" b="1" i="1" dirty="0" smtClean="0"/>
              <a:t>Jak przebiega proces certyfikacji – audyt certyfikujący?</a:t>
            </a:r>
            <a:endParaRPr lang="pl-PL" sz="1600" dirty="0"/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 smtClean="0"/>
              <a:t>Audyt </a:t>
            </a:r>
            <a:r>
              <a:rPr lang="pl-PL" sz="1600" dirty="0"/>
              <a:t>certyfikujący na </a:t>
            </a:r>
            <a:r>
              <a:rPr lang="pl-PL" sz="1600" dirty="0" smtClean="0"/>
              <a:t>zgodność z ISO </a:t>
            </a:r>
            <a:r>
              <a:rPr lang="pl-PL" sz="1600" dirty="0"/>
              <a:t>14001 obejmuje dwuetapowy proces </a:t>
            </a:r>
            <a:r>
              <a:rPr lang="pl-PL" sz="1600" dirty="0" smtClean="0"/>
              <a:t>certyfikacji: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b="1" dirty="0" smtClean="0"/>
              <a:t>FAZA I </a:t>
            </a:r>
            <a:r>
              <a:rPr lang="pl-PL" sz="1600" dirty="0" smtClean="0"/>
              <a:t>- polega </a:t>
            </a:r>
            <a:r>
              <a:rPr lang="pl-PL" sz="1600" dirty="0"/>
              <a:t>na </a:t>
            </a:r>
            <a:r>
              <a:rPr lang="pl-PL" sz="1600" dirty="0" smtClean="0"/>
              <a:t>przeglądzie i analizie </a:t>
            </a:r>
            <a:r>
              <a:rPr lang="pl-PL" sz="1600" dirty="0"/>
              <a:t>dokumentacji oraz ocenie </a:t>
            </a:r>
            <a:r>
              <a:rPr lang="pl-PL" sz="1600" dirty="0" smtClean="0"/>
              <a:t>zgodności z prawem</a:t>
            </a:r>
            <a:r>
              <a:rPr lang="pl-PL" sz="1600" dirty="0"/>
              <a:t>. </a:t>
            </a:r>
            <a:endParaRPr lang="pl-PL" sz="16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pl-PL" sz="1600" b="1" dirty="0" smtClean="0"/>
              <a:t>Faza II </a:t>
            </a:r>
            <a:r>
              <a:rPr lang="pl-PL" sz="1600" dirty="0" smtClean="0"/>
              <a:t>- obejmuje wizytę w organizacji, w celu </a:t>
            </a:r>
            <a:r>
              <a:rPr lang="pl-PL" sz="1600" dirty="0"/>
              <a:t>weryfikacji wdrożenia </a:t>
            </a:r>
            <a:r>
              <a:rPr lang="pl-PL" sz="1600" dirty="0" smtClean="0"/>
              <a:t>systemu w praktyce</a:t>
            </a:r>
            <a:r>
              <a:rPr lang="pl-PL" sz="1600" dirty="0"/>
              <a:t>, poprzez przegląd </a:t>
            </a:r>
            <a:r>
              <a:rPr lang="pl-PL" sz="1600" dirty="0" smtClean="0"/>
              <a:t>dokumentów i zapisów</a:t>
            </a:r>
            <a:r>
              <a:rPr lang="pl-PL" sz="1600" dirty="0"/>
              <a:t>, </a:t>
            </a:r>
            <a:r>
              <a:rPr lang="pl-PL" sz="1600" dirty="0" smtClean="0"/>
              <a:t>rozmowy z personelem</a:t>
            </a:r>
            <a:r>
              <a:rPr lang="pl-PL" sz="1600" dirty="0"/>
              <a:t>, obserwację </a:t>
            </a:r>
            <a:r>
              <a:rPr lang="pl-PL" sz="1600" dirty="0" smtClean="0"/>
              <a:t>procesów itp.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1600" dirty="0" smtClean="0"/>
              <a:t>Program audytu </a:t>
            </a:r>
            <a:r>
              <a:rPr lang="pl-PL" sz="1600" dirty="0"/>
              <a:t>certyfikującego jest zawsze </a:t>
            </a:r>
            <a:r>
              <a:rPr lang="pl-PL" sz="1600" dirty="0" smtClean="0"/>
              <a:t>uzgodniony wcześniej z organizacją</a:t>
            </a:r>
            <a:r>
              <a:rPr lang="pl-PL" sz="1600" dirty="0"/>
              <a:t>. Często </a:t>
            </a:r>
            <a:r>
              <a:rPr lang="pl-PL" sz="1600" dirty="0" smtClean="0"/>
              <a:t>audyt certyfikujący poprzedzony jest audytem wstępnym, który umożliwia przećwiczenie lub sprawdzenie poprawności funkcjonowania przedsiębiorstwa w danym zakresie.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34098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PRACA W GRUPACH (1)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1711702"/>
            <a:ext cx="8596668" cy="437321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l-PL" sz="2000" dirty="0" smtClean="0"/>
              <a:t>Pewne przedsiębiorstwo z branży przemysłu przetwórstwa tworzyw sztucznych zdecydowało się na wdrożenie ISO 14001, czyli systemu zarządzania środowiskowego. Proces ten trwał 3 lata i zakończył się pomyślnie, czyli certyfikacją. Efekty, które uzyskano dzięki wdrożeniu systemu zarządzania środowiskowego, można podzielić na 3 grupy:</a:t>
            </a:r>
          </a:p>
          <a:p>
            <a:pPr marL="400050" indent="-400050">
              <a:lnSpc>
                <a:spcPct val="160000"/>
              </a:lnSpc>
              <a:buFont typeface="+mj-lt"/>
              <a:buAutoNum type="romanUcPeriod"/>
            </a:pPr>
            <a:r>
              <a:rPr lang="pl-PL" sz="2000" dirty="0"/>
              <a:t>e</a:t>
            </a:r>
            <a:r>
              <a:rPr lang="pl-PL" sz="2000" dirty="0" smtClean="0"/>
              <a:t>fekty ekologiczne,</a:t>
            </a:r>
          </a:p>
          <a:p>
            <a:pPr marL="400050" indent="-400050">
              <a:lnSpc>
                <a:spcPct val="160000"/>
              </a:lnSpc>
              <a:buFont typeface="+mj-lt"/>
              <a:buAutoNum type="romanUcPeriod"/>
            </a:pPr>
            <a:r>
              <a:rPr lang="pl-PL" sz="2000" dirty="0"/>
              <a:t>e</a:t>
            </a:r>
            <a:r>
              <a:rPr lang="pl-PL" sz="2000" dirty="0" smtClean="0"/>
              <a:t>fekty ekonomiczne,</a:t>
            </a:r>
          </a:p>
          <a:p>
            <a:pPr marL="400050" indent="-400050">
              <a:lnSpc>
                <a:spcPct val="160000"/>
              </a:lnSpc>
              <a:buFont typeface="+mj-lt"/>
              <a:buAutoNum type="romanUcPeriod"/>
            </a:pPr>
            <a:r>
              <a:rPr lang="pl-PL" sz="2000" dirty="0"/>
              <a:t>e</a:t>
            </a:r>
            <a:r>
              <a:rPr lang="pl-PL" sz="2000" dirty="0" smtClean="0"/>
              <a:t>fekty społeczne.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l-PL" sz="2000" dirty="0" smtClean="0"/>
              <a:t>Każda drużyna dopasowuje efekty do odpowiedniej grupy, a następnie sprawdza poprawność wykonania zadania wspólnie z pozostałymi zespołami oraz osobą prowadząca zajęcia.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209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9752" y="1507374"/>
            <a:ext cx="9410008" cy="1320800"/>
          </a:xfrm>
        </p:spPr>
        <p:txBody>
          <a:bodyPr>
            <a:noAutofit/>
          </a:bodyPr>
          <a:lstStyle/>
          <a:p>
            <a:pPr algn="ctr"/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POCZTÓWKA Z WAKACJI</a:t>
            </a:r>
            <a:r>
              <a:rPr lang="pl-PL" sz="4400" b="1" dirty="0" smtClean="0"/>
              <a:t>, </a:t>
            </a:r>
            <a:r>
              <a:rPr lang="pl-PL" sz="4400" dirty="0" smtClean="0"/>
              <a:t>czyli co stanie się, gdy zbagatelizujemy </a:t>
            </a:r>
            <a:r>
              <a:rPr lang="pl-PL" sz="4400" b="1" dirty="0" smtClean="0"/>
              <a:t>ideę zrównoważonego rozwoju</a:t>
            </a:r>
            <a:endParaRPr lang="pl-PL" sz="4400" b="1" dirty="0"/>
          </a:p>
        </p:txBody>
      </p:sp>
    </p:spTree>
    <p:extLst>
      <p:ext uri="{BB962C8B-B14F-4D97-AF65-F5344CB8AC3E}">
        <p14:creationId xmlns:p14="http://schemas.microsoft.com/office/powerpoint/2010/main" val="375062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350" y="1711931"/>
            <a:ext cx="3356327" cy="45545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2665">
            <a:off x="5396346" y="747653"/>
            <a:ext cx="3036358" cy="45545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43" y="89606"/>
            <a:ext cx="1489417" cy="1458745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107" y="5467121"/>
            <a:ext cx="1251711" cy="125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2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zawartości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2" y="2616526"/>
            <a:ext cx="2133961" cy="2133961"/>
          </a:xfr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447" y="1039091"/>
            <a:ext cx="4763755" cy="4779819"/>
          </a:xfrm>
          <a:prstGeom prst="rect">
            <a:avLst/>
          </a:prstGeom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307" y="2616526"/>
            <a:ext cx="2336327" cy="2520310"/>
          </a:xfrm>
          <a:prstGeom prst="rect">
            <a:avLst/>
          </a:prstGeom>
        </p:spPr>
      </p:pic>
      <p:sp>
        <p:nvSpPr>
          <p:cNvPr id="16" name="pole tekstowe 15"/>
          <p:cNvSpPr txBox="1"/>
          <p:nvPr/>
        </p:nvSpPr>
        <p:spPr>
          <a:xfrm>
            <a:off x="3412655" y="515871"/>
            <a:ext cx="3225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solidFill>
                  <a:srgbClr val="0070C0"/>
                </a:solidFill>
                <a:latin typeface="+mj-lt"/>
                <a:ea typeface="Batang" panose="02030600000101010101" pitchFamily="18" charset="-127"/>
              </a:rPr>
              <a:t>WSKAZÓWKI:</a:t>
            </a:r>
            <a:endParaRPr lang="pl-PL" sz="2800" b="1" dirty="0">
              <a:solidFill>
                <a:srgbClr val="0070C0"/>
              </a:solidFill>
              <a:latin typeface="+mj-lt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736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61" y="532015"/>
            <a:ext cx="4900027" cy="3253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8483">
            <a:off x="4571995" y="1821588"/>
            <a:ext cx="4763195" cy="31231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2" y="4288396"/>
            <a:ext cx="2370512" cy="2370512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9610">
            <a:off x="7487469" y="248769"/>
            <a:ext cx="1778644" cy="132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8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74" y="584199"/>
            <a:ext cx="6479924" cy="3239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1391">
            <a:off x="4374033" y="3025445"/>
            <a:ext cx="4571994" cy="27431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733" y="294613"/>
            <a:ext cx="1489417" cy="1458745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2158">
            <a:off x="1630662" y="4316020"/>
            <a:ext cx="2233972" cy="222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244" y="11789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pl-PL" sz="2000" b="1" dirty="0" smtClean="0"/>
              <a:t>Potrzeba zdobywania informacji na temat </a:t>
            </a:r>
            <a:br>
              <a:rPr lang="pl-PL" sz="2000" b="1" dirty="0" smtClean="0"/>
            </a:br>
            <a:r>
              <a:rPr lang="pl-PL" sz="2000" b="1" dirty="0" smtClean="0"/>
              <a:t>SKUTECZNEGO ZARZĄDZANIA ŚRODOWISKIEM nie jest fikcją, </a:t>
            </a:r>
            <a:br>
              <a:rPr lang="pl-PL" sz="2000" b="1" dirty="0" smtClean="0"/>
            </a:br>
            <a:r>
              <a:rPr lang="pl-PL" sz="2000" b="1" dirty="0" smtClean="0"/>
              <a:t>jeśli znane modowe sieciówki zaczynają sprzedawać to:</a:t>
            </a:r>
            <a:endParaRPr lang="pl-PL" sz="2000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99" y="1346662"/>
            <a:ext cx="5896878" cy="5447679"/>
          </a:xfrm>
        </p:spPr>
      </p:pic>
    </p:spTree>
    <p:extLst>
      <p:ext uri="{BB962C8B-B14F-4D97-AF65-F5344CB8AC3E}">
        <p14:creationId xmlns:p14="http://schemas.microsoft.com/office/powerpoint/2010/main" val="168126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3200" dirty="0"/>
              <a:t>PRACA W GRUPACH </a:t>
            </a:r>
            <a:r>
              <a:rPr lang="pl-PL" sz="3200" dirty="0" smtClean="0"/>
              <a:t>(2)</a:t>
            </a:r>
            <a:endParaRPr lang="pl-PL" sz="3200" b="1" dirty="0"/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096011"/>
              </p:ext>
            </p:extLst>
          </p:nvPr>
        </p:nvGraphicFramePr>
        <p:xfrm>
          <a:off x="677334" y="1471353"/>
          <a:ext cx="8596668" cy="45700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781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54429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 smtClean="0"/>
              <a:t>NA KONIEC WIZJA </a:t>
            </a:r>
            <a:r>
              <a:rPr lang="pl-PL" dirty="0"/>
              <a:t>ARTYSTY – </a:t>
            </a:r>
            <a:r>
              <a:rPr lang="pl-PL" dirty="0" smtClean="0"/>
              <a:t>DAN_ART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683" y="1406124"/>
            <a:ext cx="4733970" cy="4765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pole tekstowe 4"/>
          <p:cNvSpPr txBox="1"/>
          <p:nvPr/>
        </p:nvSpPr>
        <p:spPr>
          <a:xfrm>
            <a:off x="3998423" y="6365361"/>
            <a:ext cx="48047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(https://www.instagram.com/dran_art/)</a:t>
            </a:r>
          </a:p>
        </p:txBody>
      </p:sp>
    </p:spTree>
    <p:extLst>
      <p:ext uri="{BB962C8B-B14F-4D97-AF65-F5344CB8AC3E}">
        <p14:creationId xmlns:p14="http://schemas.microsoft.com/office/powerpoint/2010/main" val="38217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DZIĘKUJĘ ZA UWAGĘ </a:t>
            </a:r>
            <a:r>
              <a:rPr lang="pl-PL" dirty="0" smtClean="0">
                <a:sym typeface="Wingdings" panose="05000000000000000000" pitchFamily="2" charset="2"/>
              </a:rPr>
              <a:t>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445" y="1930400"/>
            <a:ext cx="4088446" cy="38814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5783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11" y="24404"/>
            <a:ext cx="6833596" cy="6833596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406" y="2244436"/>
            <a:ext cx="8596668" cy="839586"/>
          </a:xfrm>
          <a:solidFill>
            <a:schemeClr val="accent1">
              <a:lumMod val="60000"/>
              <a:lumOff val="40000"/>
            </a:schemeClr>
          </a:solidFill>
          <a:ln w="57150"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pl-PL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OCHRONA ŚRODOWISKA</a:t>
            </a:r>
            <a:endParaRPr lang="pl-PL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672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sz="6000" dirty="0" smtClean="0"/>
              <a:t>OD NORMALIZACJI </a:t>
            </a:r>
            <a:br>
              <a:rPr lang="pl-PL" sz="6000" dirty="0" smtClean="0"/>
            </a:br>
            <a:r>
              <a:rPr lang="pl-PL" sz="6000" dirty="0" smtClean="0"/>
              <a:t>DO HARMONIZACJI,</a:t>
            </a:r>
            <a:endParaRPr lang="pl-PL" sz="60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l-PL" sz="2400" dirty="0" smtClean="0"/>
              <a:t>CZYLI JAK STRATEGICZNIE ZARZĄDZAĆ ŚRODOWISKIEM</a:t>
            </a:r>
            <a:endParaRPr lang="pl-PL" sz="24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133003" y="6059978"/>
            <a:ext cx="2984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Eliza Barszczewska</a:t>
            </a:r>
          </a:p>
          <a:p>
            <a:r>
              <a:rPr lang="pl-PL" dirty="0" smtClean="0"/>
              <a:t>Podlaska WK OHP</a:t>
            </a:r>
          </a:p>
        </p:txBody>
      </p:sp>
    </p:spTree>
    <p:extLst>
      <p:ext uri="{BB962C8B-B14F-4D97-AF65-F5344CB8AC3E}">
        <p14:creationId xmlns:p14="http://schemas.microsoft.com/office/powerpoint/2010/main" val="216907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7623" y="-235975"/>
            <a:ext cx="8675995" cy="1287310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 smtClean="0"/>
              <a:t/>
            </a:r>
            <a:br>
              <a:rPr lang="pl-PL" sz="4000" b="1" dirty="0" smtClean="0"/>
            </a:br>
            <a:r>
              <a:rPr lang="pl-PL" sz="2800" b="1" dirty="0" smtClean="0"/>
              <a:t>OCHRONA ŚRODOWISKA A ROZWÓJ GOSPODARCZY </a:t>
            </a:r>
            <a:endParaRPr lang="pl-PL" sz="28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15399" y="1225690"/>
            <a:ext cx="842044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dirty="0" smtClean="0"/>
              <a:t>Głównym celem każdego państwa jest wzrost gospodarczy. Dochodzi do sytuacji, w której w starciu </a:t>
            </a:r>
            <a:r>
              <a:rPr lang="pl-PL" sz="2000" b="1" dirty="0" smtClean="0"/>
              <a:t>produkcja a ochrona środowiska </a:t>
            </a:r>
            <a:r>
              <a:rPr lang="pl-PL" sz="2000" dirty="0" smtClean="0"/>
              <a:t>wygrywa pierwszy zawodnik. Wydaje się być to zrozumiałe, ponieważ rozwój gospodarczy równy jest zarabianiu pieniędzy. O środowisko naturalne martwimy się w chwili, gdy z kranu leci brunatna woda, a leżące na plaży śmieci uniemożliwiają nam rozłożenie koca. Wtedy dostrzegamy jak silny jest związek człowieka z przyrodą. Zatem </a:t>
            </a:r>
            <a:r>
              <a:rPr lang="pl-PL" sz="2000" b="1" dirty="0" smtClean="0"/>
              <a:t>MY – LUDZIE </a:t>
            </a:r>
            <a:r>
              <a:rPr lang="pl-PL" sz="2000" dirty="0" smtClean="0"/>
              <a:t>musimy pamiętać, że rozwój jest ważny, ale w harmonii z naturą, bowiem: „Środowisko </a:t>
            </a:r>
            <a:r>
              <a:rPr lang="pl-PL" sz="2000" dirty="0"/>
              <a:t>przyrodnicze ma pewną zdolność do samooczyszczania się, jednak po przekroczeniu tej granicy może się okazać, że wielu jego funkcji nie da się już </a:t>
            </a:r>
            <a:r>
              <a:rPr lang="pl-PL" sz="2000" dirty="0" smtClean="0"/>
              <a:t>odtworzyć” (Piotrowska P., 2008, s. 108).</a:t>
            </a:r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7250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pl-PL" dirty="0" smtClean="0"/>
              <a:t>Co stoi na straży porozumienia pomiędzy rozwojem gospodarczym a ochroną środowiska?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067214" y="2360815"/>
            <a:ext cx="5816908" cy="3863427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pl-PL" sz="8000" dirty="0" smtClean="0"/>
          </a:p>
          <a:p>
            <a:pPr marL="0" indent="0" algn="ctr">
              <a:buNone/>
            </a:pPr>
            <a:r>
              <a:rPr lang="pl-PL" sz="7200" dirty="0" smtClean="0">
                <a:solidFill>
                  <a:srgbClr val="002060"/>
                </a:solidFill>
              </a:rPr>
              <a:t>NORMY</a:t>
            </a:r>
            <a:endParaRPr lang="pl-PL" sz="7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99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POLSKI KOMITET NORMALIZACYJNY (PKN)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000" dirty="0"/>
              <a:t>Polski Komitet Normalizacyjny (PKN) to krajowa jednostka normalizacyjna, która odpowiada za organizację </a:t>
            </a:r>
            <a:r>
              <a:rPr lang="pl-PL" sz="2000" b="1" dirty="0"/>
              <a:t>działalności normalizacyjnej</a:t>
            </a:r>
            <a:r>
              <a:rPr lang="pl-PL" sz="2000" dirty="0"/>
              <a:t>. PKN nie jest organem administracji rządowej, jest podmiotem prawa publicznego. </a:t>
            </a:r>
            <a:r>
              <a:rPr lang="pl-PL" sz="2000" dirty="0" smtClean="0"/>
              <a:t>Działa z mocy Ustawy z dnia </a:t>
            </a:r>
            <a:r>
              <a:rPr lang="pl-PL" sz="2000" dirty="0"/>
              <a:t>12 września 2002 r. o normalizacji</a:t>
            </a:r>
            <a:r>
              <a:rPr lang="pl-PL" sz="2000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l-PL" sz="2000" dirty="0" smtClean="0"/>
              <a:t>PKN jest właścicielem praw autorskich zarówno </a:t>
            </a:r>
            <a:r>
              <a:rPr lang="pl-PL" sz="2000" b="1" dirty="0" smtClean="0"/>
              <a:t>Polskich Norm </a:t>
            </a:r>
            <a:r>
              <a:rPr lang="pl-PL" sz="2000" dirty="0" smtClean="0"/>
              <a:t>opracowanych na potrzeby krajowe, jak </a:t>
            </a:r>
            <a:r>
              <a:rPr lang="pl-PL" sz="2000" b="1" dirty="0" smtClean="0"/>
              <a:t>Norm Międzynarodowych i Europejskich</a:t>
            </a:r>
            <a:r>
              <a:rPr lang="pl-PL" sz="2000" dirty="0" smtClean="0"/>
              <a:t> opracowanych odpowiednio przez komitety międzynarodowych i europejskich organizacji normalizacyjnych.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8926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9391" y="1046868"/>
            <a:ext cx="8596668" cy="717754"/>
          </a:xfrm>
        </p:spPr>
        <p:txBody>
          <a:bodyPr>
            <a:normAutofit fontScale="90000"/>
          </a:bodyPr>
          <a:lstStyle/>
          <a:p>
            <a:pPr algn="ctr"/>
            <a:r>
              <a:rPr lang="pl-PL" sz="6700" b="1" dirty="0" smtClean="0"/>
              <a:t>NORMA</a:t>
            </a:r>
            <a:r>
              <a:rPr lang="pl-PL" sz="4400" b="1" dirty="0" smtClean="0"/>
              <a:t>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9391" y="2302625"/>
            <a:ext cx="9075998" cy="290945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pl-PL" sz="1700" dirty="0" smtClean="0"/>
              <a:t>Według </a:t>
            </a:r>
            <a:r>
              <a:rPr lang="pl-PL" sz="1700" i="1" dirty="0" smtClean="0"/>
              <a:t>Polskiego Komitetu Normalizacyjnego </a:t>
            </a:r>
            <a:r>
              <a:rPr lang="pl-PL" sz="1700" b="1" dirty="0" smtClean="0"/>
              <a:t>norma </a:t>
            </a:r>
            <a:r>
              <a:rPr lang="pl-PL" sz="1700" dirty="0" smtClean="0"/>
              <a:t>to dokument przyjęty na </a:t>
            </a:r>
            <a:r>
              <a:rPr lang="pl-PL" sz="1700" b="1" dirty="0" smtClean="0"/>
              <a:t>zasadzie konsensu</a:t>
            </a:r>
            <a:r>
              <a:rPr lang="pl-PL" sz="1700" dirty="0" smtClean="0"/>
              <a:t>, czyli ogólnego porozumienia bez trwałego sprzeciwu oraz zatwierdzony przez upoważnioną jednostkę organizacyjną ustalający - do </a:t>
            </a:r>
            <a:r>
              <a:rPr lang="pl-PL" sz="1700" b="1" dirty="0" smtClean="0"/>
              <a:t>powszechnego</a:t>
            </a:r>
            <a:r>
              <a:rPr lang="pl-PL" sz="1700" dirty="0" smtClean="0"/>
              <a:t> i </a:t>
            </a:r>
            <a:r>
              <a:rPr lang="pl-PL" sz="1700" b="1" dirty="0" smtClean="0"/>
              <a:t>wielokrotnego</a:t>
            </a:r>
            <a:r>
              <a:rPr lang="pl-PL" sz="1700" dirty="0" smtClean="0"/>
              <a:t> stosowania – zasady, wytyczne lub charakterystyki odnoszące się do różnych rodzajów działalności lub ich wyników zmierzających do uzyskania </a:t>
            </a:r>
            <a:r>
              <a:rPr lang="pl-PL" sz="1700" b="1" dirty="0" smtClean="0"/>
              <a:t>optymalnego stopnia uporządkowania </a:t>
            </a:r>
            <a:r>
              <a:rPr lang="pl-PL" sz="1700" dirty="0" smtClean="0"/>
              <a:t>w określonym zakresie.</a:t>
            </a:r>
            <a:endParaRPr lang="pl-PL" dirty="0"/>
          </a:p>
          <a:p>
            <a:pPr marL="0" indent="0" algn="ctr">
              <a:lnSpc>
                <a:spcPct val="110000"/>
              </a:lnSpc>
              <a:buNone/>
            </a:pPr>
            <a:endParaRPr lang="pl-PL" sz="1900" b="1" dirty="0" smtClean="0"/>
          </a:p>
          <a:p>
            <a:pPr marL="0" indent="0" algn="ctr">
              <a:lnSpc>
                <a:spcPct val="110000"/>
              </a:lnSpc>
              <a:buNone/>
            </a:pPr>
            <a:endParaRPr lang="pl-PL" sz="1600" dirty="0" smtClean="0"/>
          </a:p>
          <a:p>
            <a:pPr algn="ctr">
              <a:lnSpc>
                <a:spcPct val="110000"/>
              </a:lnSpc>
              <a:buFont typeface="Wingdings" panose="05000000000000000000" pitchFamily="2" charset="2"/>
              <a:buChar char="v"/>
            </a:pPr>
            <a:endParaRPr lang="pl-PL" dirty="0" smtClean="0"/>
          </a:p>
          <a:p>
            <a:pPr algn="ctr">
              <a:lnSpc>
                <a:spcPct val="110000"/>
              </a:lnSpc>
              <a:buFont typeface="Wingdings" panose="05000000000000000000" pitchFamily="2" charset="2"/>
              <a:buChar char="v"/>
            </a:pP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104759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77333" y="374997"/>
            <a:ext cx="8596668" cy="1320800"/>
          </a:xfrm>
        </p:spPr>
        <p:txBody>
          <a:bodyPr>
            <a:normAutofit/>
          </a:bodyPr>
          <a:lstStyle/>
          <a:p>
            <a:r>
              <a:rPr lang="pl-PL" b="1" dirty="0" smtClean="0"/>
              <a:t>Najważniejsze dziedziny normalizacji:</a:t>
            </a:r>
            <a:endParaRPr lang="pl-PL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806335" y="1471354"/>
            <a:ext cx="229431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ELEKTRONIKA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806335" y="1975720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BUDOWNICTWO </a:t>
            </a:r>
          </a:p>
          <a:p>
            <a:pPr algn="ctr"/>
            <a:r>
              <a:rPr lang="pl-PL" dirty="0" smtClean="0"/>
              <a:t>I KONSTRUKCJE BUDOWLANE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806335" y="3075433"/>
            <a:ext cx="229431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CHEMIA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806335" y="3632385"/>
            <a:ext cx="229431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ELEKTRYKA </a:t>
            </a:r>
          </a:p>
          <a:p>
            <a:pPr algn="ctr"/>
            <a:r>
              <a:rPr lang="pl-PL" dirty="0" smtClean="0"/>
              <a:t>I ELEKTROTECHNIKA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806335" y="4468783"/>
            <a:ext cx="229431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GÓRNICTWO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806335" y="5028182"/>
            <a:ext cx="229431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HUTNICTWO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806335" y="5556811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PRODUKTY POWSZECHNEGO UŻYTKU</a:t>
            </a:r>
            <a:endParaRPr lang="pl-PL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3308466" y="1471354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LOGISTYKA, TRANSPORT </a:t>
            </a:r>
          </a:p>
          <a:p>
            <a:pPr algn="ctr"/>
            <a:r>
              <a:rPr lang="pl-PL" dirty="0" smtClean="0"/>
              <a:t>I OPAKOWANIA</a:t>
            </a:r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3308466" y="2575885"/>
            <a:ext cx="229431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MASZYNY </a:t>
            </a:r>
          </a:p>
          <a:p>
            <a:pPr algn="ctr"/>
            <a:r>
              <a:rPr lang="pl-PL" dirty="0" smtClean="0"/>
              <a:t>I INŻYNIERIA 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3308466" y="3373042"/>
            <a:ext cx="229431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NANOTECHNOLOGIE I INNOWACJE</a:t>
            </a:r>
            <a:endParaRPr lang="pl-PL" dirty="0"/>
          </a:p>
        </p:txBody>
      </p:sp>
      <p:sp>
        <p:nvSpPr>
          <p:cNvPr id="20" name="pole tekstowe 19"/>
          <p:cNvSpPr txBox="1"/>
          <p:nvPr/>
        </p:nvSpPr>
        <p:spPr>
          <a:xfrm>
            <a:off x="3300152" y="4170199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OBRONNOŚĆ </a:t>
            </a:r>
          </a:p>
          <a:p>
            <a:pPr algn="ctr"/>
            <a:r>
              <a:rPr lang="pl-PL" dirty="0" smtClean="0"/>
              <a:t>I BEZPIECZEŃSTWO POWSZECHNE</a:t>
            </a:r>
            <a:endParaRPr lang="pl-PL" dirty="0"/>
          </a:p>
        </p:txBody>
      </p:sp>
      <p:sp>
        <p:nvSpPr>
          <p:cNvPr id="21" name="pole tekstowe 20"/>
          <p:cNvSpPr txBox="1"/>
          <p:nvPr/>
        </p:nvSpPr>
        <p:spPr>
          <a:xfrm>
            <a:off x="3300152" y="5279812"/>
            <a:ext cx="229431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ZAGADNIENIA PODSTAWOWE </a:t>
            </a:r>
          </a:p>
          <a:p>
            <a:pPr algn="ctr"/>
            <a:r>
              <a:rPr lang="pl-PL" dirty="0" smtClean="0"/>
              <a:t>I SYSTEMY ZARZĄDZANIA</a:t>
            </a:r>
            <a:endParaRPr lang="pl-PL" dirty="0"/>
          </a:p>
        </p:txBody>
      </p:sp>
      <p:sp>
        <p:nvSpPr>
          <p:cNvPr id="22" name="pole tekstowe 21"/>
          <p:cNvSpPr txBox="1"/>
          <p:nvPr/>
        </p:nvSpPr>
        <p:spPr>
          <a:xfrm>
            <a:off x="5810597" y="2072754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ŻYWNOŚĆ, ROLNICTWO </a:t>
            </a:r>
          </a:p>
          <a:p>
            <a:pPr algn="ctr"/>
            <a:r>
              <a:rPr lang="pl-PL" dirty="0" smtClean="0"/>
              <a:t>I LESNICTWO</a:t>
            </a:r>
            <a:endParaRPr lang="pl-PL" dirty="0"/>
          </a:p>
        </p:txBody>
      </p:sp>
      <p:sp>
        <p:nvSpPr>
          <p:cNvPr id="23" name="pole tekstowe 22"/>
          <p:cNvSpPr txBox="1"/>
          <p:nvPr/>
        </p:nvSpPr>
        <p:spPr>
          <a:xfrm>
            <a:off x="5810597" y="3151915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TECHNIKI INFORMACYJNE </a:t>
            </a:r>
          </a:p>
          <a:p>
            <a:pPr algn="ctr"/>
            <a:r>
              <a:rPr lang="pl-PL" dirty="0" smtClean="0"/>
              <a:t>I KOMUNIKACJA</a:t>
            </a:r>
            <a:endParaRPr lang="pl-PL" dirty="0"/>
          </a:p>
        </p:txBody>
      </p:sp>
      <p:sp>
        <p:nvSpPr>
          <p:cNvPr id="24" name="pole tekstowe 23"/>
          <p:cNvSpPr txBox="1"/>
          <p:nvPr/>
        </p:nvSpPr>
        <p:spPr>
          <a:xfrm>
            <a:off x="5810597" y="4222652"/>
            <a:ext cx="2294312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USŁUGI</a:t>
            </a:r>
            <a:endParaRPr lang="pl-PL" dirty="0"/>
          </a:p>
        </p:txBody>
      </p:sp>
      <p:sp>
        <p:nvSpPr>
          <p:cNvPr id="25" name="pole tekstowe 24"/>
          <p:cNvSpPr txBox="1"/>
          <p:nvPr/>
        </p:nvSpPr>
        <p:spPr>
          <a:xfrm>
            <a:off x="5810597" y="4739391"/>
            <a:ext cx="229431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ZDROWIE, ŚRODOWISKO </a:t>
            </a:r>
          </a:p>
          <a:p>
            <a:pPr algn="ctr"/>
            <a:r>
              <a:rPr lang="pl-PL" dirty="0" smtClean="0"/>
              <a:t>I MEDYCYNA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511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1516</TotalTime>
  <Words>387</Words>
  <Application>Microsoft Office PowerPoint</Application>
  <PresentationFormat>Panoramiczny</PresentationFormat>
  <Paragraphs>106</Paragraphs>
  <Slides>25</Slides>
  <Notes>0</Notes>
  <HiddenSlides>0</HiddenSlides>
  <MMClips>1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2" baseType="lpstr">
      <vt:lpstr>Batang</vt:lpstr>
      <vt:lpstr>Arial</vt:lpstr>
      <vt:lpstr>Times New Roman</vt:lpstr>
      <vt:lpstr>Trebuchet MS</vt:lpstr>
      <vt:lpstr>Wingdings</vt:lpstr>
      <vt:lpstr>Wingdings 3</vt:lpstr>
      <vt:lpstr>Faseta</vt:lpstr>
      <vt:lpstr> Jak myślicie, o czym porozmawiamy na dzisiejszej lekcji?</vt:lpstr>
      <vt:lpstr>Prezentacja programu PowerPoint</vt:lpstr>
      <vt:lpstr>OCHRONA ŚRODOWISKA</vt:lpstr>
      <vt:lpstr>OD NORMALIZACJI  DO HARMONIZACJI,</vt:lpstr>
      <vt:lpstr> OCHRONA ŚRODOWISKA A ROZWÓJ GOSPODARCZY </vt:lpstr>
      <vt:lpstr>Co stoi na straży porozumienia pomiędzy rozwojem gospodarczym a ochroną środowiska?</vt:lpstr>
      <vt:lpstr>POLSKI KOMITET NORMALIZACYJNY (PKN)</vt:lpstr>
      <vt:lpstr>NORMA  </vt:lpstr>
      <vt:lpstr>Najważniejsze dziedziny normalizacji:</vt:lpstr>
      <vt:lpstr>AKTY PRAWNE A NORMY W DZIEDZINIE OCHRONY ŚRODOWISKA</vt:lpstr>
      <vt:lpstr>„Człowiek i świat natury”, czyli jak ważna jest idea zrównoważonego rozwoju</vt:lpstr>
      <vt:lpstr>Trwały i zrównoważony rozwój,  czyli normy z serii ISO 14000 </vt:lpstr>
      <vt:lpstr>PODSTAWOWE NORMY w dziedzinie ochrony środowiska - SERIA ISO 14000  </vt:lpstr>
      <vt:lpstr>NORMA ISO 14001</vt:lpstr>
      <vt:lpstr>Struktura normy ISO 14001 w powiązaniu z modelem PDCA,  czyli Plan-Do-Check-Act (Planuj-Wykonaj-Sprawdź-Działaj)</vt:lpstr>
      <vt:lpstr>Jak uzyskać certyfikat ISO 14001?</vt:lpstr>
      <vt:lpstr>PRACA W GRUPACH (1)</vt:lpstr>
      <vt:lpstr>POCZTÓWKA Z WAKACJI, czyli co stanie się, gdy zbagatelizujemy ideę zrównoważonego rozwoju</vt:lpstr>
      <vt:lpstr>Prezentacja programu PowerPoint</vt:lpstr>
      <vt:lpstr>Prezentacja programu PowerPoint</vt:lpstr>
      <vt:lpstr>Prezentacja programu PowerPoint</vt:lpstr>
      <vt:lpstr>Potrzeba zdobywania informacji na temat  SKUTECZNEGO ZARZĄDZANIA ŚRODOWISKIEM nie jest fikcją,  jeśli znane modowe sieciówki zaczynają sprzedawać to:</vt:lpstr>
      <vt:lpstr>PRACA W GRUPACH (2)</vt:lpstr>
      <vt:lpstr>NA KONIEC WIZJA ARTYSTY – DAN_ART</vt:lpstr>
      <vt:lpstr>DZIĘKUJĘ ZA UWAGĘ 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 NORMALIZACJI  DO HARMONIZACJI,</dc:title>
  <dc:creator>e.barszczewska</dc:creator>
  <cp:lastModifiedBy>e.barszczewska</cp:lastModifiedBy>
  <cp:revision>98</cp:revision>
  <dcterms:created xsi:type="dcterms:W3CDTF">2017-12-04T12:30:01Z</dcterms:created>
  <dcterms:modified xsi:type="dcterms:W3CDTF">2018-01-19T10:07:23Z</dcterms:modified>
</cp:coreProperties>
</file>